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Merriweather"/>
      <p:regular r:id="rId16"/>
    </p:embeddedFont>
    <p:embeddedFont>
      <p:font typeface="Merriweather"/>
      <p:regular r:id="rId17"/>
    </p:embeddedFont>
    <p:embeddedFont>
      <p:font typeface="Merriweather"/>
      <p:regular r:id="rId18"/>
    </p:embeddedFont>
    <p:embeddedFont>
      <p:font typeface="Merriweather"/>
      <p:regular r:id="rId19"/>
    </p:embeddedFont>
    <p:embeddedFont>
      <p:font typeface="Merriweather"/>
      <p:regular r:id="rId20"/>
    </p:embeddedFont>
    <p:embeddedFont>
      <p:font typeface="Merriweather"/>
      <p:regular r:id="rId21"/>
    </p:embeddedFont>
    <p:embeddedFont>
      <p:font typeface="Merriweather"/>
      <p:regular r:id="rId22"/>
    </p:embeddedFont>
    <p:embeddedFont>
      <p:font typeface="Merriweather"/>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 Id="rId22" Type="http://schemas.openxmlformats.org/officeDocument/2006/relationships/font" Target="fonts/font7.fntdata"/><Relationship Id="rId23"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21638" y="1175266"/>
            <a:ext cx="7700724" cy="2667476"/>
          </a:xfrm>
          <a:prstGeom prst="rect">
            <a:avLst/>
          </a:prstGeom>
          <a:noFill/>
          <a:ln/>
        </p:spPr>
        <p:txBody>
          <a:bodyPr wrap="square" lIns="0" tIns="0" rIns="0" bIns="0" rtlCol="0" anchor="t"/>
          <a:lstStyle/>
          <a:p>
            <a:pPr indent="0" marL="0">
              <a:lnSpc>
                <a:spcPts val="7000"/>
              </a:lnSpc>
              <a:buNone/>
            </a:pPr>
            <a:r>
              <a:rPr lang="en-US" sz="5600" dirty="0">
                <a:solidFill>
                  <a:srgbClr val="F5F0F0"/>
                </a:solidFill>
                <a:latin typeface="Merriweather" pitchFamily="34" charset="0"/>
                <a:ea typeface="Merriweather" pitchFamily="34" charset="-122"/>
                <a:cs typeface="Merriweather" pitchFamily="34" charset="-120"/>
              </a:rPr>
              <a:t>Collaborative Editing System: Microservice Architecture</a:t>
            </a:r>
            <a:endParaRPr lang="en-US" sz="5600" dirty="0"/>
          </a:p>
        </p:txBody>
      </p:sp>
      <p:sp>
        <p:nvSpPr>
          <p:cNvPr id="4" name="Text 1"/>
          <p:cNvSpPr/>
          <p:nvPr/>
        </p:nvSpPr>
        <p:spPr>
          <a:xfrm>
            <a:off x="721638" y="4151947"/>
            <a:ext cx="7700724" cy="2309455"/>
          </a:xfrm>
          <a:prstGeom prst="rect">
            <a:avLst/>
          </a:prstGeom>
          <a:noFill/>
          <a:ln/>
        </p:spPr>
        <p:txBody>
          <a:bodyPr wrap="square" lIns="0" tIns="0" rIns="0" bIns="0" rtlCol="0" anchor="t"/>
          <a:lstStyle/>
          <a:p>
            <a:pPr indent="0" marL="0">
              <a:lnSpc>
                <a:spcPts val="2550"/>
              </a:lnSpc>
              <a:buNone/>
            </a:pPr>
            <a:r>
              <a:rPr lang="en-US" sz="1600" dirty="0">
                <a:solidFill>
                  <a:srgbClr val="E2E6E9"/>
                </a:solidFill>
                <a:latin typeface="Merriweather" pitchFamily="34" charset="0"/>
                <a:ea typeface="Merriweather" pitchFamily="34" charset="-122"/>
                <a:cs typeface="Merriweather" pitchFamily="34" charset="-120"/>
              </a:rPr>
              <a:t>This project aims to implement a microservice-based collaborative editing system, similar to platforms like Google Docs. The system will be built using Spring Boot or Swagger, focusing on three key microservices: User Management, Document Editing, and Version Control. Each microservice will contain at least three operations, with an API gateway and REST APIs facilitating communication between services. The solution will be implemented in Java, with automatic testing using JUnit.</a:t>
            </a:r>
            <a:endParaRPr lang="en-US" sz="1600" dirty="0"/>
          </a:p>
        </p:txBody>
      </p:sp>
      <p:sp>
        <p:nvSpPr>
          <p:cNvPr id="5" name="Shape 2"/>
          <p:cNvSpPr/>
          <p:nvPr/>
        </p:nvSpPr>
        <p:spPr>
          <a:xfrm>
            <a:off x="721638" y="6708815"/>
            <a:ext cx="329803" cy="329803"/>
          </a:xfrm>
          <a:prstGeom prst="roundRect">
            <a:avLst>
              <a:gd name="adj" fmla="val 27722870"/>
            </a:avLst>
          </a:prstGeom>
          <a:solidFill>
            <a:srgbClr val="B9D7A5"/>
          </a:solidFill>
          <a:ln w="7620">
            <a:solidFill>
              <a:srgbClr val="FFFFFF"/>
            </a:solidFill>
            <a:prstDash val="solid"/>
          </a:ln>
        </p:spPr>
      </p:sp>
      <p:sp>
        <p:nvSpPr>
          <p:cNvPr id="6" name="Text 3"/>
          <p:cNvSpPr/>
          <p:nvPr/>
        </p:nvSpPr>
        <p:spPr>
          <a:xfrm>
            <a:off x="804029" y="6824901"/>
            <a:ext cx="165021" cy="97512"/>
          </a:xfrm>
          <a:prstGeom prst="rect">
            <a:avLst/>
          </a:prstGeom>
          <a:noFill/>
          <a:ln/>
        </p:spPr>
        <p:txBody>
          <a:bodyPr wrap="none" lIns="0" tIns="0" rIns="0" bIns="0" rtlCol="0" anchor="t"/>
          <a:lstStyle/>
          <a:p>
            <a:pPr algn="ctr" indent="0" marL="0">
              <a:lnSpc>
                <a:spcPts val="750"/>
              </a:lnSpc>
              <a:buNone/>
            </a:pPr>
            <a:r>
              <a:rPr lang="en-US" sz="750" dirty="0">
                <a:solidFill>
                  <a:srgbClr val="3C3838"/>
                </a:solidFill>
                <a:latin typeface="Merriweather Medium" pitchFamily="34" charset="0"/>
                <a:ea typeface="Merriweather Medium" pitchFamily="34" charset="-122"/>
                <a:cs typeface="Merriweather Medium" pitchFamily="34" charset="-120"/>
              </a:rPr>
              <a:t>WA</a:t>
            </a:r>
            <a:endParaRPr lang="en-US" sz="750" dirty="0"/>
          </a:p>
        </p:txBody>
      </p:sp>
      <p:sp>
        <p:nvSpPr>
          <p:cNvPr id="7" name="Text 4"/>
          <p:cNvSpPr/>
          <p:nvPr/>
        </p:nvSpPr>
        <p:spPr>
          <a:xfrm>
            <a:off x="1154430" y="6693337"/>
            <a:ext cx="1530548" cy="360878"/>
          </a:xfrm>
          <a:prstGeom prst="rect">
            <a:avLst/>
          </a:prstGeom>
          <a:noFill/>
          <a:ln/>
        </p:spPr>
        <p:txBody>
          <a:bodyPr wrap="none" lIns="0" tIns="0" rIns="0" bIns="0" rtlCol="0" anchor="t"/>
          <a:lstStyle/>
          <a:p>
            <a:pPr algn="l" indent="0" marL="0">
              <a:lnSpc>
                <a:spcPts val="2800"/>
              </a:lnSpc>
              <a:buNone/>
            </a:pPr>
            <a:r>
              <a:rPr lang="en-US" sz="2000" b="1" dirty="0">
                <a:solidFill>
                  <a:srgbClr val="E2E6E9"/>
                </a:solidFill>
                <a:latin typeface="Merriweather Bold" pitchFamily="34" charset="0"/>
                <a:ea typeface="Merriweather Bold" pitchFamily="34" charset="-122"/>
                <a:cs typeface="Merriweather Bold" pitchFamily="34" charset="-120"/>
              </a:rPr>
              <a:t>by Wajid Ali</a:t>
            </a:r>
            <a:endParaRPr lang="en-US"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9596" y="850940"/>
            <a:ext cx="5737860" cy="717113"/>
          </a:xfrm>
          <a:prstGeom prst="rect">
            <a:avLst/>
          </a:prstGeom>
          <a:noFill/>
          <a:ln/>
        </p:spPr>
        <p:txBody>
          <a:bodyPr wrap="none" lIns="0" tIns="0" rIns="0" bIns="0" rtlCol="0" anchor="t"/>
          <a:lstStyle/>
          <a:p>
            <a:pPr indent="0" marL="0">
              <a:lnSpc>
                <a:spcPts val="5600"/>
              </a:lnSpc>
              <a:buNone/>
            </a:pPr>
            <a:r>
              <a:rPr lang="en-US" sz="4500" dirty="0">
                <a:solidFill>
                  <a:srgbClr val="F5F0F0"/>
                </a:solidFill>
                <a:latin typeface="Merriweather" pitchFamily="34" charset="0"/>
                <a:ea typeface="Merriweather" pitchFamily="34" charset="-122"/>
                <a:cs typeface="Merriweather" pitchFamily="34" charset="-120"/>
              </a:rPr>
              <a:t>System Overview</a:t>
            </a:r>
            <a:endParaRPr lang="en-US" sz="4500" dirty="0"/>
          </a:p>
        </p:txBody>
      </p:sp>
      <p:sp>
        <p:nvSpPr>
          <p:cNvPr id="4" name="Shape 1"/>
          <p:cNvSpPr/>
          <p:nvPr/>
        </p:nvSpPr>
        <p:spPr>
          <a:xfrm>
            <a:off x="6289596" y="1912263"/>
            <a:ext cx="3654147" cy="2071926"/>
          </a:xfrm>
          <a:prstGeom prst="roundRect">
            <a:avLst>
              <a:gd name="adj" fmla="val 4653"/>
            </a:avLst>
          </a:prstGeom>
          <a:solidFill>
            <a:srgbClr val="003180"/>
          </a:solidFill>
          <a:ln w="7620">
            <a:solidFill>
              <a:srgbClr val="194A99"/>
            </a:solidFill>
            <a:prstDash val="solid"/>
          </a:ln>
        </p:spPr>
      </p:sp>
      <p:sp>
        <p:nvSpPr>
          <p:cNvPr id="5" name="Text 2"/>
          <p:cNvSpPr/>
          <p:nvPr/>
        </p:nvSpPr>
        <p:spPr>
          <a:xfrm>
            <a:off x="6526649" y="2149316"/>
            <a:ext cx="2868930" cy="358616"/>
          </a:xfrm>
          <a:prstGeom prst="rect">
            <a:avLst/>
          </a:prstGeom>
          <a:noFill/>
          <a:ln/>
        </p:spPr>
        <p:txBody>
          <a:bodyPr wrap="none" lIns="0" tIns="0" rIns="0" bIns="0" rtlCol="0" anchor="t"/>
          <a:lstStyle/>
          <a:p>
            <a:pPr indent="0" marL="0">
              <a:lnSpc>
                <a:spcPts val="2800"/>
              </a:lnSpc>
              <a:buNone/>
            </a:pPr>
            <a:r>
              <a:rPr lang="en-US" sz="2250" dirty="0">
                <a:solidFill>
                  <a:srgbClr val="E2E6E9"/>
                </a:solidFill>
                <a:latin typeface="Merriweather" pitchFamily="34" charset="0"/>
                <a:ea typeface="Merriweather" pitchFamily="34" charset="-122"/>
                <a:cs typeface="Merriweather" pitchFamily="34" charset="-120"/>
              </a:rPr>
              <a:t>User Management</a:t>
            </a:r>
            <a:endParaRPr lang="en-US" sz="2250" dirty="0"/>
          </a:p>
        </p:txBody>
      </p:sp>
      <p:sp>
        <p:nvSpPr>
          <p:cNvPr id="6" name="Text 3"/>
          <p:cNvSpPr/>
          <p:nvPr/>
        </p:nvSpPr>
        <p:spPr>
          <a:xfrm>
            <a:off x="6526649" y="2645569"/>
            <a:ext cx="3180040" cy="1101566"/>
          </a:xfrm>
          <a:prstGeom prst="rect">
            <a:avLst/>
          </a:prstGeom>
          <a:noFill/>
          <a:ln/>
        </p:spPr>
        <p:txBody>
          <a:bodyPr wrap="square" lIns="0" tIns="0" rIns="0" bIns="0" rtlCol="0" anchor="t"/>
          <a:lstStyle/>
          <a:p>
            <a:pPr indent="0" marL="0">
              <a:lnSpc>
                <a:spcPts val="2850"/>
              </a:lnSpc>
              <a:buNone/>
            </a:pPr>
            <a:r>
              <a:rPr lang="en-US" sz="1800" dirty="0">
                <a:solidFill>
                  <a:srgbClr val="E2E6E9"/>
                </a:solidFill>
                <a:latin typeface="Merriweather" pitchFamily="34" charset="0"/>
                <a:ea typeface="Merriweather" pitchFamily="34" charset="-122"/>
                <a:cs typeface="Merriweather" pitchFamily="34" charset="-120"/>
              </a:rPr>
              <a:t>Manages user authentication, registration, and profiles.</a:t>
            </a:r>
            <a:endParaRPr lang="en-US" sz="1800" dirty="0"/>
          </a:p>
        </p:txBody>
      </p:sp>
      <p:sp>
        <p:nvSpPr>
          <p:cNvPr id="7" name="Shape 4"/>
          <p:cNvSpPr/>
          <p:nvPr/>
        </p:nvSpPr>
        <p:spPr>
          <a:xfrm>
            <a:off x="10173176" y="1912263"/>
            <a:ext cx="3654147" cy="2071926"/>
          </a:xfrm>
          <a:prstGeom prst="roundRect">
            <a:avLst>
              <a:gd name="adj" fmla="val 4653"/>
            </a:avLst>
          </a:prstGeom>
          <a:solidFill>
            <a:srgbClr val="003180"/>
          </a:solidFill>
          <a:ln w="7620">
            <a:solidFill>
              <a:srgbClr val="194A99"/>
            </a:solidFill>
            <a:prstDash val="solid"/>
          </a:ln>
        </p:spPr>
      </p:sp>
      <p:sp>
        <p:nvSpPr>
          <p:cNvPr id="8" name="Text 5"/>
          <p:cNvSpPr/>
          <p:nvPr/>
        </p:nvSpPr>
        <p:spPr>
          <a:xfrm>
            <a:off x="10410230" y="2149316"/>
            <a:ext cx="2868930" cy="358616"/>
          </a:xfrm>
          <a:prstGeom prst="rect">
            <a:avLst/>
          </a:prstGeom>
          <a:noFill/>
          <a:ln/>
        </p:spPr>
        <p:txBody>
          <a:bodyPr wrap="none" lIns="0" tIns="0" rIns="0" bIns="0" rtlCol="0" anchor="t"/>
          <a:lstStyle/>
          <a:p>
            <a:pPr indent="0" marL="0">
              <a:lnSpc>
                <a:spcPts val="2800"/>
              </a:lnSpc>
              <a:buNone/>
            </a:pPr>
            <a:r>
              <a:rPr lang="en-US" sz="2250" dirty="0">
                <a:solidFill>
                  <a:srgbClr val="E2E6E9"/>
                </a:solidFill>
                <a:latin typeface="Merriweather" pitchFamily="34" charset="0"/>
                <a:ea typeface="Merriweather" pitchFamily="34" charset="-122"/>
                <a:cs typeface="Merriweather" pitchFamily="34" charset="-120"/>
              </a:rPr>
              <a:t>Document Editing</a:t>
            </a:r>
            <a:endParaRPr lang="en-US" sz="2250" dirty="0"/>
          </a:p>
        </p:txBody>
      </p:sp>
      <p:sp>
        <p:nvSpPr>
          <p:cNvPr id="9" name="Text 6"/>
          <p:cNvSpPr/>
          <p:nvPr/>
        </p:nvSpPr>
        <p:spPr>
          <a:xfrm>
            <a:off x="10410230" y="2645569"/>
            <a:ext cx="3180040" cy="1101566"/>
          </a:xfrm>
          <a:prstGeom prst="rect">
            <a:avLst/>
          </a:prstGeom>
          <a:noFill/>
          <a:ln/>
        </p:spPr>
        <p:txBody>
          <a:bodyPr wrap="square" lIns="0" tIns="0" rIns="0" bIns="0" rtlCol="0" anchor="t"/>
          <a:lstStyle/>
          <a:p>
            <a:pPr indent="0" marL="0">
              <a:lnSpc>
                <a:spcPts val="2850"/>
              </a:lnSpc>
              <a:buNone/>
            </a:pPr>
            <a:r>
              <a:rPr lang="en-US" sz="1800" dirty="0">
                <a:solidFill>
                  <a:srgbClr val="E2E6E9"/>
                </a:solidFill>
                <a:latin typeface="Merriweather" pitchFamily="34" charset="0"/>
                <a:ea typeface="Merriweather" pitchFamily="34" charset="-122"/>
                <a:cs typeface="Merriweather" pitchFamily="34" charset="-120"/>
              </a:rPr>
              <a:t>Allows for document creation, real-time editing, and change tracking.</a:t>
            </a:r>
            <a:endParaRPr lang="en-US" sz="1800" dirty="0"/>
          </a:p>
        </p:txBody>
      </p:sp>
      <p:sp>
        <p:nvSpPr>
          <p:cNvPr id="10" name="Shape 7"/>
          <p:cNvSpPr/>
          <p:nvPr/>
        </p:nvSpPr>
        <p:spPr>
          <a:xfrm>
            <a:off x="6289596" y="4213622"/>
            <a:ext cx="3654147" cy="3164919"/>
          </a:xfrm>
          <a:prstGeom prst="roundRect">
            <a:avLst>
              <a:gd name="adj" fmla="val 3046"/>
            </a:avLst>
          </a:prstGeom>
          <a:solidFill>
            <a:srgbClr val="003180"/>
          </a:solidFill>
          <a:ln w="7620">
            <a:solidFill>
              <a:srgbClr val="194A99"/>
            </a:solidFill>
            <a:prstDash val="solid"/>
          </a:ln>
        </p:spPr>
      </p:sp>
      <p:sp>
        <p:nvSpPr>
          <p:cNvPr id="11" name="Text 8"/>
          <p:cNvSpPr/>
          <p:nvPr/>
        </p:nvSpPr>
        <p:spPr>
          <a:xfrm>
            <a:off x="6526649" y="4450675"/>
            <a:ext cx="2868930" cy="358616"/>
          </a:xfrm>
          <a:prstGeom prst="rect">
            <a:avLst/>
          </a:prstGeom>
          <a:noFill/>
          <a:ln/>
        </p:spPr>
        <p:txBody>
          <a:bodyPr wrap="none" lIns="0" tIns="0" rIns="0" bIns="0" rtlCol="0" anchor="t"/>
          <a:lstStyle/>
          <a:p>
            <a:pPr indent="0" marL="0">
              <a:lnSpc>
                <a:spcPts val="2800"/>
              </a:lnSpc>
              <a:buNone/>
            </a:pPr>
            <a:r>
              <a:rPr lang="en-US" sz="2250" dirty="0">
                <a:solidFill>
                  <a:srgbClr val="E2E6E9"/>
                </a:solidFill>
                <a:latin typeface="Merriweather" pitchFamily="34" charset="0"/>
                <a:ea typeface="Merriweather" pitchFamily="34" charset="-122"/>
                <a:cs typeface="Merriweather" pitchFamily="34" charset="-120"/>
              </a:rPr>
              <a:t>Version Control</a:t>
            </a:r>
            <a:endParaRPr lang="en-US" sz="2250" dirty="0"/>
          </a:p>
        </p:txBody>
      </p:sp>
      <p:sp>
        <p:nvSpPr>
          <p:cNvPr id="12" name="Text 9"/>
          <p:cNvSpPr/>
          <p:nvPr/>
        </p:nvSpPr>
        <p:spPr>
          <a:xfrm>
            <a:off x="6526649" y="4946928"/>
            <a:ext cx="3180040" cy="1101566"/>
          </a:xfrm>
          <a:prstGeom prst="rect">
            <a:avLst/>
          </a:prstGeom>
          <a:noFill/>
          <a:ln/>
        </p:spPr>
        <p:txBody>
          <a:bodyPr wrap="square" lIns="0" tIns="0" rIns="0" bIns="0" rtlCol="0" anchor="t"/>
          <a:lstStyle/>
          <a:p>
            <a:pPr indent="0" marL="0">
              <a:lnSpc>
                <a:spcPts val="2850"/>
              </a:lnSpc>
              <a:buNone/>
            </a:pPr>
            <a:r>
              <a:rPr lang="en-US" sz="1800" dirty="0">
                <a:solidFill>
                  <a:srgbClr val="E2E6E9"/>
                </a:solidFill>
                <a:latin typeface="Merriweather" pitchFamily="34" charset="0"/>
                <a:ea typeface="Merriweather" pitchFamily="34" charset="-122"/>
                <a:cs typeface="Merriweather" pitchFamily="34" charset="-120"/>
              </a:rPr>
              <a:t>Manages version history, rollback capabilities, and user contributions tracking.</a:t>
            </a:r>
            <a:endParaRPr lang="en-US" sz="1800" dirty="0"/>
          </a:p>
        </p:txBody>
      </p:sp>
      <p:sp>
        <p:nvSpPr>
          <p:cNvPr id="13" name="Shape 10"/>
          <p:cNvSpPr/>
          <p:nvPr/>
        </p:nvSpPr>
        <p:spPr>
          <a:xfrm>
            <a:off x="10173176" y="4213622"/>
            <a:ext cx="3654147" cy="3164919"/>
          </a:xfrm>
          <a:prstGeom prst="roundRect">
            <a:avLst>
              <a:gd name="adj" fmla="val 3046"/>
            </a:avLst>
          </a:prstGeom>
          <a:solidFill>
            <a:srgbClr val="003180"/>
          </a:solidFill>
          <a:ln w="7620">
            <a:solidFill>
              <a:srgbClr val="194A99"/>
            </a:solidFill>
            <a:prstDash val="solid"/>
          </a:ln>
        </p:spPr>
      </p:sp>
      <p:sp>
        <p:nvSpPr>
          <p:cNvPr id="14" name="Text 11"/>
          <p:cNvSpPr/>
          <p:nvPr/>
        </p:nvSpPr>
        <p:spPr>
          <a:xfrm>
            <a:off x="10410230" y="4450675"/>
            <a:ext cx="3180040" cy="717233"/>
          </a:xfrm>
          <a:prstGeom prst="rect">
            <a:avLst/>
          </a:prstGeom>
          <a:noFill/>
          <a:ln/>
        </p:spPr>
        <p:txBody>
          <a:bodyPr wrap="square" lIns="0" tIns="0" rIns="0" bIns="0" rtlCol="0" anchor="t"/>
          <a:lstStyle/>
          <a:p>
            <a:pPr indent="0" marL="0">
              <a:lnSpc>
                <a:spcPts val="2800"/>
              </a:lnSpc>
              <a:buNone/>
            </a:pPr>
            <a:r>
              <a:rPr lang="en-US" sz="2250" dirty="0">
                <a:solidFill>
                  <a:srgbClr val="E2E6E9"/>
                </a:solidFill>
                <a:latin typeface="Merriweather" pitchFamily="34" charset="0"/>
                <a:ea typeface="Merriweather" pitchFamily="34" charset="-122"/>
                <a:cs typeface="Merriweather" pitchFamily="34" charset="-120"/>
              </a:rPr>
              <a:t>Additional Components</a:t>
            </a:r>
            <a:endParaRPr lang="en-US" sz="2250" dirty="0"/>
          </a:p>
        </p:txBody>
      </p:sp>
      <p:sp>
        <p:nvSpPr>
          <p:cNvPr id="15" name="Text 12"/>
          <p:cNvSpPr/>
          <p:nvPr/>
        </p:nvSpPr>
        <p:spPr>
          <a:xfrm>
            <a:off x="10410230" y="5305544"/>
            <a:ext cx="3180040" cy="1835944"/>
          </a:xfrm>
          <a:prstGeom prst="rect">
            <a:avLst/>
          </a:prstGeom>
          <a:noFill/>
          <a:ln/>
        </p:spPr>
        <p:txBody>
          <a:bodyPr wrap="square" lIns="0" tIns="0" rIns="0" bIns="0" rtlCol="0" anchor="t"/>
          <a:lstStyle/>
          <a:p>
            <a:pPr indent="0" marL="0">
              <a:lnSpc>
                <a:spcPts val="2850"/>
              </a:lnSpc>
              <a:buNone/>
            </a:pPr>
            <a:r>
              <a:rPr lang="en-US" sz="1800" dirty="0">
                <a:solidFill>
                  <a:srgbClr val="E2E6E9"/>
                </a:solidFill>
                <a:latin typeface="Merriweather" pitchFamily="34" charset="0"/>
                <a:ea typeface="Merriweather" pitchFamily="34" charset="-122"/>
                <a:cs typeface="Merriweather" pitchFamily="34" charset="-120"/>
              </a:rPr>
              <a:t>Includes an API Gateway for routing requests, REST APIs for communication, and JUnit tests for functionality assurance.</a:t>
            </a:r>
            <a:endParaRPr lang="en-US"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32234" y="1165265"/>
            <a:ext cx="7415570" cy="653772"/>
          </a:xfrm>
          <a:prstGeom prst="rect">
            <a:avLst/>
          </a:prstGeom>
          <a:noFill/>
          <a:ln/>
        </p:spPr>
        <p:txBody>
          <a:bodyPr wrap="none" lIns="0" tIns="0" rIns="0" bIns="0" rtlCol="0" anchor="t"/>
          <a:lstStyle/>
          <a:p>
            <a:pPr indent="0" marL="0">
              <a:lnSpc>
                <a:spcPts val="5100"/>
              </a:lnSpc>
              <a:buNone/>
            </a:pPr>
            <a:r>
              <a:rPr lang="en-US" sz="4100" dirty="0">
                <a:solidFill>
                  <a:srgbClr val="F5F0F0"/>
                </a:solidFill>
                <a:latin typeface="Merriweather" pitchFamily="34" charset="0"/>
                <a:ea typeface="Merriweather" pitchFamily="34" charset="-122"/>
                <a:cs typeface="Merriweather" pitchFamily="34" charset="-120"/>
              </a:rPr>
              <a:t>Required Tools and Libraries</a:t>
            </a:r>
            <a:endParaRPr lang="en-US" sz="4100" dirty="0"/>
          </a:p>
        </p:txBody>
      </p:sp>
      <p:sp>
        <p:nvSpPr>
          <p:cNvPr id="4" name="Shape 1"/>
          <p:cNvSpPr/>
          <p:nvPr/>
        </p:nvSpPr>
        <p:spPr>
          <a:xfrm>
            <a:off x="732234" y="2368034"/>
            <a:ext cx="470654" cy="470654"/>
          </a:xfrm>
          <a:prstGeom prst="roundRect">
            <a:avLst>
              <a:gd name="adj" fmla="val 18670"/>
            </a:avLst>
          </a:prstGeom>
          <a:solidFill>
            <a:srgbClr val="003180"/>
          </a:solidFill>
          <a:ln w="7620">
            <a:solidFill>
              <a:srgbClr val="194A99"/>
            </a:solidFill>
            <a:prstDash val="solid"/>
          </a:ln>
        </p:spPr>
      </p:sp>
      <p:sp>
        <p:nvSpPr>
          <p:cNvPr id="5" name="Text 2"/>
          <p:cNvSpPr/>
          <p:nvPr/>
        </p:nvSpPr>
        <p:spPr>
          <a:xfrm>
            <a:off x="898446" y="2446377"/>
            <a:ext cx="138113" cy="313849"/>
          </a:xfrm>
          <a:prstGeom prst="rect">
            <a:avLst/>
          </a:prstGeom>
          <a:noFill/>
          <a:ln/>
        </p:spPr>
        <p:txBody>
          <a:bodyPr wrap="none" lIns="0" tIns="0" rIns="0" bIns="0" rtlCol="0" anchor="t"/>
          <a:lstStyle/>
          <a:p>
            <a:pPr algn="ctr" indent="0" marL="0">
              <a:lnSpc>
                <a:spcPts val="2450"/>
              </a:lnSpc>
              <a:buNone/>
            </a:pPr>
            <a:r>
              <a:rPr lang="en-US" sz="2450" dirty="0">
                <a:solidFill>
                  <a:srgbClr val="E2E6E9"/>
                </a:solidFill>
                <a:latin typeface="Merriweather" pitchFamily="34" charset="0"/>
                <a:ea typeface="Merriweather" pitchFamily="34" charset="-122"/>
                <a:cs typeface="Merriweather" pitchFamily="34" charset="-120"/>
              </a:rPr>
              <a:t>1</a:t>
            </a:r>
            <a:endParaRPr lang="en-US" sz="2450" dirty="0"/>
          </a:p>
        </p:txBody>
      </p:sp>
      <p:sp>
        <p:nvSpPr>
          <p:cNvPr id="6" name="Text 3"/>
          <p:cNvSpPr/>
          <p:nvPr/>
        </p:nvSpPr>
        <p:spPr>
          <a:xfrm>
            <a:off x="1412081" y="2368034"/>
            <a:ext cx="2615208" cy="326946"/>
          </a:xfrm>
          <a:prstGeom prst="rect">
            <a:avLst/>
          </a:prstGeom>
          <a:noFill/>
          <a:ln/>
        </p:spPr>
        <p:txBody>
          <a:bodyPr wrap="none" lIns="0" tIns="0" rIns="0" bIns="0" rtlCol="0" anchor="t"/>
          <a:lstStyle/>
          <a:p>
            <a:pPr indent="0" marL="0">
              <a:lnSpc>
                <a:spcPts val="2550"/>
              </a:lnSpc>
              <a:buNone/>
            </a:pPr>
            <a:r>
              <a:rPr lang="en-US" sz="2050" dirty="0">
                <a:solidFill>
                  <a:srgbClr val="E2E6E9"/>
                </a:solidFill>
                <a:latin typeface="Merriweather" pitchFamily="34" charset="0"/>
                <a:ea typeface="Merriweather" pitchFamily="34" charset="-122"/>
                <a:cs typeface="Merriweather" pitchFamily="34" charset="-120"/>
              </a:rPr>
              <a:t>Spring Boot</a:t>
            </a:r>
            <a:endParaRPr lang="en-US" sz="2050" dirty="0"/>
          </a:p>
        </p:txBody>
      </p:sp>
      <p:sp>
        <p:nvSpPr>
          <p:cNvPr id="7" name="Text 4"/>
          <p:cNvSpPr/>
          <p:nvPr/>
        </p:nvSpPr>
        <p:spPr>
          <a:xfrm>
            <a:off x="1412081" y="2820472"/>
            <a:ext cx="3055382" cy="1673423"/>
          </a:xfrm>
          <a:prstGeom prst="rect">
            <a:avLst/>
          </a:prstGeom>
          <a:noFill/>
          <a:ln/>
        </p:spPr>
        <p:txBody>
          <a:bodyPr wrap="square" lIns="0" tIns="0" rIns="0" bIns="0" rtlCol="0" anchor="t"/>
          <a:lstStyle/>
          <a:p>
            <a:pPr indent="0" marL="0">
              <a:lnSpc>
                <a:spcPts val="2600"/>
              </a:lnSpc>
              <a:buNone/>
            </a:pPr>
            <a:r>
              <a:rPr lang="en-US" sz="1600" dirty="0">
                <a:solidFill>
                  <a:srgbClr val="E2E6E9"/>
                </a:solidFill>
                <a:latin typeface="Merriweather" pitchFamily="34" charset="0"/>
                <a:ea typeface="Merriweather" pitchFamily="34" charset="-122"/>
                <a:cs typeface="Merriweather" pitchFamily="34" charset="-120"/>
              </a:rPr>
              <a:t>Used for rapid microservice development, providing a robust framework for building scalable applications.</a:t>
            </a:r>
            <a:endParaRPr lang="en-US" sz="1600" dirty="0"/>
          </a:p>
        </p:txBody>
      </p:sp>
      <p:sp>
        <p:nvSpPr>
          <p:cNvPr id="8" name="Shape 5"/>
          <p:cNvSpPr/>
          <p:nvPr/>
        </p:nvSpPr>
        <p:spPr>
          <a:xfrm>
            <a:off x="4676656" y="2368034"/>
            <a:ext cx="470654" cy="470654"/>
          </a:xfrm>
          <a:prstGeom prst="roundRect">
            <a:avLst>
              <a:gd name="adj" fmla="val 18670"/>
            </a:avLst>
          </a:prstGeom>
          <a:solidFill>
            <a:srgbClr val="003180"/>
          </a:solidFill>
          <a:ln w="7620">
            <a:solidFill>
              <a:srgbClr val="194A99"/>
            </a:solidFill>
            <a:prstDash val="solid"/>
          </a:ln>
        </p:spPr>
      </p:sp>
      <p:sp>
        <p:nvSpPr>
          <p:cNvPr id="9" name="Text 6"/>
          <p:cNvSpPr/>
          <p:nvPr/>
        </p:nvSpPr>
        <p:spPr>
          <a:xfrm>
            <a:off x="4818102" y="2446377"/>
            <a:ext cx="187643" cy="313849"/>
          </a:xfrm>
          <a:prstGeom prst="rect">
            <a:avLst/>
          </a:prstGeom>
          <a:noFill/>
          <a:ln/>
        </p:spPr>
        <p:txBody>
          <a:bodyPr wrap="none" lIns="0" tIns="0" rIns="0" bIns="0" rtlCol="0" anchor="t"/>
          <a:lstStyle/>
          <a:p>
            <a:pPr algn="ctr" indent="0" marL="0">
              <a:lnSpc>
                <a:spcPts val="2450"/>
              </a:lnSpc>
              <a:buNone/>
            </a:pPr>
            <a:r>
              <a:rPr lang="en-US" sz="2450" dirty="0">
                <a:solidFill>
                  <a:srgbClr val="E2E6E9"/>
                </a:solidFill>
                <a:latin typeface="Merriweather" pitchFamily="34" charset="0"/>
                <a:ea typeface="Merriweather" pitchFamily="34" charset="-122"/>
                <a:cs typeface="Merriweather" pitchFamily="34" charset="-120"/>
              </a:rPr>
              <a:t>2</a:t>
            </a:r>
            <a:endParaRPr lang="en-US" sz="2450" dirty="0"/>
          </a:p>
        </p:txBody>
      </p:sp>
      <p:sp>
        <p:nvSpPr>
          <p:cNvPr id="10" name="Text 7"/>
          <p:cNvSpPr/>
          <p:nvPr/>
        </p:nvSpPr>
        <p:spPr>
          <a:xfrm>
            <a:off x="5356503" y="2368034"/>
            <a:ext cx="2615208" cy="326946"/>
          </a:xfrm>
          <a:prstGeom prst="rect">
            <a:avLst/>
          </a:prstGeom>
          <a:noFill/>
          <a:ln/>
        </p:spPr>
        <p:txBody>
          <a:bodyPr wrap="none" lIns="0" tIns="0" rIns="0" bIns="0" rtlCol="0" anchor="t"/>
          <a:lstStyle/>
          <a:p>
            <a:pPr indent="0" marL="0">
              <a:lnSpc>
                <a:spcPts val="2550"/>
              </a:lnSpc>
              <a:buNone/>
            </a:pPr>
            <a:r>
              <a:rPr lang="en-US" sz="2050" dirty="0">
                <a:solidFill>
                  <a:srgbClr val="E2E6E9"/>
                </a:solidFill>
                <a:latin typeface="Merriweather" pitchFamily="34" charset="0"/>
                <a:ea typeface="Merriweather" pitchFamily="34" charset="-122"/>
                <a:cs typeface="Merriweather" pitchFamily="34" charset="-120"/>
              </a:rPr>
              <a:t>Swagger</a:t>
            </a:r>
            <a:endParaRPr lang="en-US" sz="2050" dirty="0"/>
          </a:p>
        </p:txBody>
      </p:sp>
      <p:sp>
        <p:nvSpPr>
          <p:cNvPr id="11" name="Text 8"/>
          <p:cNvSpPr/>
          <p:nvPr/>
        </p:nvSpPr>
        <p:spPr>
          <a:xfrm>
            <a:off x="5356503" y="2820472"/>
            <a:ext cx="3055382" cy="1673423"/>
          </a:xfrm>
          <a:prstGeom prst="rect">
            <a:avLst/>
          </a:prstGeom>
          <a:noFill/>
          <a:ln/>
        </p:spPr>
        <p:txBody>
          <a:bodyPr wrap="square" lIns="0" tIns="0" rIns="0" bIns="0" rtlCol="0" anchor="t"/>
          <a:lstStyle/>
          <a:p>
            <a:pPr indent="0" marL="0">
              <a:lnSpc>
                <a:spcPts val="2600"/>
              </a:lnSpc>
              <a:buNone/>
            </a:pPr>
            <a:r>
              <a:rPr lang="en-US" sz="1600" dirty="0">
                <a:solidFill>
                  <a:srgbClr val="E2E6E9"/>
                </a:solidFill>
                <a:latin typeface="Merriweather" pitchFamily="34" charset="0"/>
                <a:ea typeface="Merriweather" pitchFamily="34" charset="-122"/>
                <a:cs typeface="Merriweather" pitchFamily="34" charset="-120"/>
              </a:rPr>
              <a:t>Implements API documentation, making it easier for developers to understand and interact with the services.</a:t>
            </a:r>
            <a:endParaRPr lang="en-US" sz="1600" dirty="0"/>
          </a:p>
        </p:txBody>
      </p:sp>
      <p:sp>
        <p:nvSpPr>
          <p:cNvPr id="12" name="Shape 9"/>
          <p:cNvSpPr/>
          <p:nvPr/>
        </p:nvSpPr>
        <p:spPr>
          <a:xfrm>
            <a:off x="732234" y="4938355"/>
            <a:ext cx="470654" cy="470654"/>
          </a:xfrm>
          <a:prstGeom prst="roundRect">
            <a:avLst>
              <a:gd name="adj" fmla="val 18670"/>
            </a:avLst>
          </a:prstGeom>
          <a:solidFill>
            <a:srgbClr val="003180"/>
          </a:solidFill>
          <a:ln w="7620">
            <a:solidFill>
              <a:srgbClr val="194A99"/>
            </a:solidFill>
            <a:prstDash val="solid"/>
          </a:ln>
        </p:spPr>
      </p:sp>
      <p:sp>
        <p:nvSpPr>
          <p:cNvPr id="13" name="Text 10"/>
          <p:cNvSpPr/>
          <p:nvPr/>
        </p:nvSpPr>
        <p:spPr>
          <a:xfrm>
            <a:off x="879634" y="5016698"/>
            <a:ext cx="175736" cy="313849"/>
          </a:xfrm>
          <a:prstGeom prst="rect">
            <a:avLst/>
          </a:prstGeom>
          <a:noFill/>
          <a:ln/>
        </p:spPr>
        <p:txBody>
          <a:bodyPr wrap="none" lIns="0" tIns="0" rIns="0" bIns="0" rtlCol="0" anchor="t"/>
          <a:lstStyle/>
          <a:p>
            <a:pPr algn="ctr" indent="0" marL="0">
              <a:lnSpc>
                <a:spcPts val="2450"/>
              </a:lnSpc>
              <a:buNone/>
            </a:pPr>
            <a:r>
              <a:rPr lang="en-US" sz="2450" dirty="0">
                <a:solidFill>
                  <a:srgbClr val="E2E6E9"/>
                </a:solidFill>
                <a:latin typeface="Merriweather" pitchFamily="34" charset="0"/>
                <a:ea typeface="Merriweather" pitchFamily="34" charset="-122"/>
                <a:cs typeface="Merriweather" pitchFamily="34" charset="-120"/>
              </a:rPr>
              <a:t>3</a:t>
            </a:r>
            <a:endParaRPr lang="en-US" sz="2450" dirty="0"/>
          </a:p>
        </p:txBody>
      </p:sp>
      <p:sp>
        <p:nvSpPr>
          <p:cNvPr id="14" name="Text 11"/>
          <p:cNvSpPr/>
          <p:nvPr/>
        </p:nvSpPr>
        <p:spPr>
          <a:xfrm>
            <a:off x="1412081" y="4938355"/>
            <a:ext cx="2831425" cy="326946"/>
          </a:xfrm>
          <a:prstGeom prst="rect">
            <a:avLst/>
          </a:prstGeom>
          <a:noFill/>
          <a:ln/>
        </p:spPr>
        <p:txBody>
          <a:bodyPr wrap="none" lIns="0" tIns="0" rIns="0" bIns="0" rtlCol="0" anchor="t"/>
          <a:lstStyle/>
          <a:p>
            <a:pPr indent="0" marL="0">
              <a:lnSpc>
                <a:spcPts val="2550"/>
              </a:lnSpc>
              <a:buNone/>
            </a:pPr>
            <a:r>
              <a:rPr lang="en-US" sz="2050" dirty="0">
                <a:solidFill>
                  <a:srgbClr val="E2E6E9"/>
                </a:solidFill>
                <a:latin typeface="Merriweather" pitchFamily="34" charset="0"/>
                <a:ea typeface="Merriweather" pitchFamily="34" charset="-122"/>
                <a:cs typeface="Merriweather" pitchFamily="34" charset="-120"/>
              </a:rPr>
              <a:t>Spring Cloud Gateway</a:t>
            </a:r>
            <a:endParaRPr lang="en-US" sz="2050" dirty="0"/>
          </a:p>
        </p:txBody>
      </p:sp>
      <p:sp>
        <p:nvSpPr>
          <p:cNvPr id="15" name="Text 12"/>
          <p:cNvSpPr/>
          <p:nvPr/>
        </p:nvSpPr>
        <p:spPr>
          <a:xfrm>
            <a:off x="1412081" y="5390793"/>
            <a:ext cx="3055382" cy="1338739"/>
          </a:xfrm>
          <a:prstGeom prst="rect">
            <a:avLst/>
          </a:prstGeom>
          <a:noFill/>
          <a:ln/>
        </p:spPr>
        <p:txBody>
          <a:bodyPr wrap="square" lIns="0" tIns="0" rIns="0" bIns="0" rtlCol="0" anchor="t"/>
          <a:lstStyle/>
          <a:p>
            <a:pPr indent="0" marL="0">
              <a:lnSpc>
                <a:spcPts val="2600"/>
              </a:lnSpc>
              <a:buNone/>
            </a:pPr>
            <a:r>
              <a:rPr lang="en-US" sz="1600" dirty="0">
                <a:solidFill>
                  <a:srgbClr val="E2E6E9"/>
                </a:solidFill>
                <a:latin typeface="Merriweather" pitchFamily="34" charset="0"/>
                <a:ea typeface="Merriweather" pitchFamily="34" charset="-122"/>
                <a:cs typeface="Merriweather" pitchFamily="34" charset="-120"/>
              </a:rPr>
              <a:t>Sets up the API gateway, efficiently routing requests to the appropriate microservices.</a:t>
            </a:r>
            <a:endParaRPr lang="en-US" sz="1600" dirty="0"/>
          </a:p>
        </p:txBody>
      </p:sp>
      <p:sp>
        <p:nvSpPr>
          <p:cNvPr id="16" name="Shape 13"/>
          <p:cNvSpPr/>
          <p:nvPr/>
        </p:nvSpPr>
        <p:spPr>
          <a:xfrm>
            <a:off x="4676656" y="4938355"/>
            <a:ext cx="470654" cy="470654"/>
          </a:xfrm>
          <a:prstGeom prst="roundRect">
            <a:avLst>
              <a:gd name="adj" fmla="val 18670"/>
            </a:avLst>
          </a:prstGeom>
          <a:solidFill>
            <a:srgbClr val="003180"/>
          </a:solidFill>
          <a:ln w="7620">
            <a:solidFill>
              <a:srgbClr val="194A99"/>
            </a:solidFill>
            <a:prstDash val="solid"/>
          </a:ln>
        </p:spPr>
      </p:sp>
      <p:sp>
        <p:nvSpPr>
          <p:cNvPr id="17" name="Text 14"/>
          <p:cNvSpPr/>
          <p:nvPr/>
        </p:nvSpPr>
        <p:spPr>
          <a:xfrm>
            <a:off x="4810958" y="5016698"/>
            <a:ext cx="202049" cy="313849"/>
          </a:xfrm>
          <a:prstGeom prst="rect">
            <a:avLst/>
          </a:prstGeom>
          <a:noFill/>
          <a:ln/>
        </p:spPr>
        <p:txBody>
          <a:bodyPr wrap="none" lIns="0" tIns="0" rIns="0" bIns="0" rtlCol="0" anchor="t"/>
          <a:lstStyle/>
          <a:p>
            <a:pPr algn="ctr" indent="0" marL="0">
              <a:lnSpc>
                <a:spcPts val="2450"/>
              </a:lnSpc>
              <a:buNone/>
            </a:pPr>
            <a:r>
              <a:rPr lang="en-US" sz="2450" dirty="0">
                <a:solidFill>
                  <a:srgbClr val="E2E6E9"/>
                </a:solidFill>
                <a:latin typeface="Merriweather" pitchFamily="34" charset="0"/>
                <a:ea typeface="Merriweather" pitchFamily="34" charset="-122"/>
                <a:cs typeface="Merriweather" pitchFamily="34" charset="-120"/>
              </a:rPr>
              <a:t>4</a:t>
            </a:r>
            <a:endParaRPr lang="en-US" sz="2450" dirty="0"/>
          </a:p>
        </p:txBody>
      </p:sp>
      <p:sp>
        <p:nvSpPr>
          <p:cNvPr id="18" name="Text 15"/>
          <p:cNvSpPr/>
          <p:nvPr/>
        </p:nvSpPr>
        <p:spPr>
          <a:xfrm>
            <a:off x="5356503" y="4938355"/>
            <a:ext cx="2615208" cy="326946"/>
          </a:xfrm>
          <a:prstGeom prst="rect">
            <a:avLst/>
          </a:prstGeom>
          <a:noFill/>
          <a:ln/>
        </p:spPr>
        <p:txBody>
          <a:bodyPr wrap="none" lIns="0" tIns="0" rIns="0" bIns="0" rtlCol="0" anchor="t"/>
          <a:lstStyle/>
          <a:p>
            <a:pPr indent="0" marL="0">
              <a:lnSpc>
                <a:spcPts val="2550"/>
              </a:lnSpc>
              <a:buNone/>
            </a:pPr>
            <a:r>
              <a:rPr lang="en-US" sz="2050" dirty="0">
                <a:solidFill>
                  <a:srgbClr val="E2E6E9"/>
                </a:solidFill>
                <a:latin typeface="Merriweather" pitchFamily="34" charset="0"/>
                <a:ea typeface="Merriweather" pitchFamily="34" charset="-122"/>
                <a:cs typeface="Merriweather" pitchFamily="34" charset="-120"/>
              </a:rPr>
              <a:t>Additional Tools</a:t>
            </a:r>
            <a:endParaRPr lang="en-US" sz="2050" dirty="0"/>
          </a:p>
        </p:txBody>
      </p:sp>
      <p:sp>
        <p:nvSpPr>
          <p:cNvPr id="19" name="Text 16"/>
          <p:cNvSpPr/>
          <p:nvPr/>
        </p:nvSpPr>
        <p:spPr>
          <a:xfrm>
            <a:off x="5356503" y="5390793"/>
            <a:ext cx="3055382" cy="1673423"/>
          </a:xfrm>
          <a:prstGeom prst="rect">
            <a:avLst/>
          </a:prstGeom>
          <a:noFill/>
          <a:ln/>
        </p:spPr>
        <p:txBody>
          <a:bodyPr wrap="square" lIns="0" tIns="0" rIns="0" bIns="0" rtlCol="0" anchor="t"/>
          <a:lstStyle/>
          <a:p>
            <a:pPr indent="0" marL="0">
              <a:lnSpc>
                <a:spcPts val="2600"/>
              </a:lnSpc>
              <a:buNone/>
            </a:pPr>
            <a:r>
              <a:rPr lang="en-US" sz="1600" dirty="0">
                <a:solidFill>
                  <a:srgbClr val="E2E6E9"/>
                </a:solidFill>
                <a:latin typeface="Merriweather" pitchFamily="34" charset="0"/>
                <a:ea typeface="Merriweather" pitchFamily="34" charset="-122"/>
                <a:cs typeface="Merriweather" pitchFamily="34" charset="-120"/>
              </a:rPr>
              <a:t>JUnit for testing, Spring Data JPA for data persistence, and WebSocket (optional) for real-time editing in the Document Editing service.</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225516"/>
          </a:xfrm>
          <a:prstGeom prst="rect">
            <a:avLst/>
          </a:prstGeom>
        </p:spPr>
      </p:pic>
      <p:sp>
        <p:nvSpPr>
          <p:cNvPr id="3" name="Text 0"/>
          <p:cNvSpPr/>
          <p:nvPr/>
        </p:nvSpPr>
        <p:spPr>
          <a:xfrm>
            <a:off x="623173" y="2715101"/>
            <a:ext cx="5702141" cy="556379"/>
          </a:xfrm>
          <a:prstGeom prst="rect">
            <a:avLst/>
          </a:prstGeom>
          <a:noFill/>
          <a:ln/>
        </p:spPr>
        <p:txBody>
          <a:bodyPr wrap="none" lIns="0" tIns="0" rIns="0" bIns="0" rtlCol="0" anchor="t"/>
          <a:lstStyle/>
          <a:p>
            <a:pPr indent="0" marL="0">
              <a:lnSpc>
                <a:spcPts val="4350"/>
              </a:lnSpc>
              <a:buNone/>
            </a:pPr>
            <a:r>
              <a:rPr lang="en-US" sz="3500" dirty="0">
                <a:solidFill>
                  <a:srgbClr val="F5F0F0"/>
                </a:solidFill>
                <a:latin typeface="Merriweather" pitchFamily="34" charset="0"/>
                <a:ea typeface="Merriweather" pitchFamily="34" charset="-122"/>
                <a:cs typeface="Merriweather" pitchFamily="34" charset="-120"/>
              </a:rPr>
              <a:t>User Management Service</a:t>
            </a:r>
            <a:endParaRPr lang="en-US" sz="3500" dirty="0"/>
          </a:p>
        </p:txBody>
      </p:sp>
      <p:sp>
        <p:nvSpPr>
          <p:cNvPr id="4" name="Shape 1"/>
          <p:cNvSpPr/>
          <p:nvPr/>
        </p:nvSpPr>
        <p:spPr>
          <a:xfrm>
            <a:off x="878800" y="3538538"/>
            <a:ext cx="22860" cy="3433167"/>
          </a:xfrm>
          <a:prstGeom prst="roundRect">
            <a:avLst>
              <a:gd name="adj" fmla="val 327126"/>
            </a:avLst>
          </a:prstGeom>
          <a:solidFill>
            <a:srgbClr val="194A99"/>
          </a:solidFill>
          <a:ln/>
        </p:spPr>
      </p:sp>
      <p:sp>
        <p:nvSpPr>
          <p:cNvPr id="5" name="Shape 2"/>
          <p:cNvSpPr/>
          <p:nvPr/>
        </p:nvSpPr>
        <p:spPr>
          <a:xfrm>
            <a:off x="1067633" y="3927634"/>
            <a:ext cx="623173" cy="22860"/>
          </a:xfrm>
          <a:prstGeom prst="roundRect">
            <a:avLst>
              <a:gd name="adj" fmla="val 327126"/>
            </a:avLst>
          </a:prstGeom>
          <a:solidFill>
            <a:srgbClr val="194A99"/>
          </a:solidFill>
          <a:ln/>
        </p:spPr>
      </p:sp>
      <p:sp>
        <p:nvSpPr>
          <p:cNvPr id="6" name="Shape 3"/>
          <p:cNvSpPr/>
          <p:nvPr/>
        </p:nvSpPr>
        <p:spPr>
          <a:xfrm>
            <a:off x="689967" y="3738801"/>
            <a:ext cx="400526" cy="400526"/>
          </a:xfrm>
          <a:prstGeom prst="roundRect">
            <a:avLst>
              <a:gd name="adj" fmla="val 18671"/>
            </a:avLst>
          </a:prstGeom>
          <a:solidFill>
            <a:srgbClr val="003180"/>
          </a:solidFill>
          <a:ln w="7620">
            <a:solidFill>
              <a:srgbClr val="194A99"/>
            </a:solidFill>
            <a:prstDash val="solid"/>
          </a:ln>
        </p:spPr>
      </p:sp>
      <p:sp>
        <p:nvSpPr>
          <p:cNvPr id="7" name="Text 4"/>
          <p:cNvSpPr/>
          <p:nvPr/>
        </p:nvSpPr>
        <p:spPr>
          <a:xfrm>
            <a:off x="831413" y="3805476"/>
            <a:ext cx="117515" cy="267057"/>
          </a:xfrm>
          <a:prstGeom prst="rect">
            <a:avLst/>
          </a:prstGeom>
          <a:noFill/>
          <a:ln/>
        </p:spPr>
        <p:txBody>
          <a:bodyPr wrap="none" lIns="0" tIns="0" rIns="0" bIns="0" rtlCol="0" anchor="t"/>
          <a:lstStyle/>
          <a:p>
            <a:pPr algn="ctr" indent="0" marL="0">
              <a:lnSpc>
                <a:spcPts val="2100"/>
              </a:lnSpc>
              <a:buNone/>
            </a:pPr>
            <a:r>
              <a:rPr lang="en-US" sz="2100" dirty="0">
                <a:solidFill>
                  <a:srgbClr val="E2E6E9"/>
                </a:solidFill>
                <a:latin typeface="Merriweather" pitchFamily="34" charset="0"/>
                <a:ea typeface="Merriweather" pitchFamily="34" charset="-122"/>
                <a:cs typeface="Merriweather" pitchFamily="34" charset="-120"/>
              </a:rPr>
              <a:t>1</a:t>
            </a:r>
            <a:endParaRPr lang="en-US" sz="2100" dirty="0"/>
          </a:p>
        </p:txBody>
      </p:sp>
      <p:sp>
        <p:nvSpPr>
          <p:cNvPr id="8" name="Text 5"/>
          <p:cNvSpPr/>
          <p:nvPr/>
        </p:nvSpPr>
        <p:spPr>
          <a:xfrm>
            <a:off x="1869400" y="3716536"/>
            <a:ext cx="2225516" cy="278130"/>
          </a:xfrm>
          <a:prstGeom prst="rect">
            <a:avLst/>
          </a:prstGeom>
          <a:noFill/>
          <a:ln/>
        </p:spPr>
        <p:txBody>
          <a:bodyPr wrap="none" lIns="0" tIns="0" rIns="0" bIns="0" rtlCol="0" anchor="t"/>
          <a:lstStyle/>
          <a:p>
            <a:pPr algn="l" indent="0" marL="0">
              <a:lnSpc>
                <a:spcPts val="2150"/>
              </a:lnSpc>
              <a:buNone/>
            </a:pPr>
            <a:r>
              <a:rPr lang="en-US" sz="1750" dirty="0">
                <a:solidFill>
                  <a:srgbClr val="E2E6E9"/>
                </a:solidFill>
                <a:latin typeface="Merriweather" pitchFamily="34" charset="0"/>
                <a:ea typeface="Merriweather" pitchFamily="34" charset="-122"/>
                <a:cs typeface="Merriweather" pitchFamily="34" charset="-120"/>
              </a:rPr>
              <a:t>Register User</a:t>
            </a:r>
            <a:endParaRPr lang="en-US" sz="1750" dirty="0"/>
          </a:p>
        </p:txBody>
      </p:sp>
      <p:sp>
        <p:nvSpPr>
          <p:cNvPr id="9" name="Text 6"/>
          <p:cNvSpPr/>
          <p:nvPr/>
        </p:nvSpPr>
        <p:spPr>
          <a:xfrm>
            <a:off x="1869400" y="4101465"/>
            <a:ext cx="12137827" cy="284798"/>
          </a:xfrm>
          <a:prstGeom prst="rect">
            <a:avLst/>
          </a:prstGeom>
          <a:noFill/>
          <a:ln/>
        </p:spPr>
        <p:txBody>
          <a:bodyPr wrap="none" lIns="0" tIns="0" rIns="0" bIns="0" rtlCol="0" anchor="t"/>
          <a:lstStyle/>
          <a:p>
            <a:pPr algn="l" indent="0" marL="0">
              <a:lnSpc>
                <a:spcPts val="2200"/>
              </a:lnSpc>
              <a:buNone/>
            </a:pPr>
            <a:r>
              <a:rPr lang="en-US" sz="1400" dirty="0">
                <a:solidFill>
                  <a:srgbClr val="E2E6E9"/>
                </a:solidFill>
                <a:latin typeface="Merriweather" pitchFamily="34" charset="0"/>
                <a:ea typeface="Merriweather" pitchFamily="34" charset="-122"/>
                <a:cs typeface="Merriweather" pitchFamily="34" charset="-120"/>
              </a:rPr>
              <a:t>Creates a new user account with details like username, email, and password.</a:t>
            </a:r>
            <a:endParaRPr lang="en-US" sz="1400" dirty="0"/>
          </a:p>
        </p:txBody>
      </p:sp>
      <p:sp>
        <p:nvSpPr>
          <p:cNvPr id="10" name="Shape 7"/>
          <p:cNvSpPr/>
          <p:nvPr/>
        </p:nvSpPr>
        <p:spPr>
          <a:xfrm>
            <a:off x="1067633" y="5131356"/>
            <a:ext cx="623173" cy="22860"/>
          </a:xfrm>
          <a:prstGeom prst="roundRect">
            <a:avLst>
              <a:gd name="adj" fmla="val 327126"/>
            </a:avLst>
          </a:prstGeom>
          <a:solidFill>
            <a:srgbClr val="194A99"/>
          </a:solidFill>
          <a:ln/>
        </p:spPr>
      </p:sp>
      <p:sp>
        <p:nvSpPr>
          <p:cNvPr id="11" name="Shape 8"/>
          <p:cNvSpPr/>
          <p:nvPr/>
        </p:nvSpPr>
        <p:spPr>
          <a:xfrm>
            <a:off x="689967" y="4942523"/>
            <a:ext cx="400526" cy="400526"/>
          </a:xfrm>
          <a:prstGeom prst="roundRect">
            <a:avLst>
              <a:gd name="adj" fmla="val 18671"/>
            </a:avLst>
          </a:prstGeom>
          <a:solidFill>
            <a:srgbClr val="003180"/>
          </a:solidFill>
          <a:ln w="7620">
            <a:solidFill>
              <a:srgbClr val="194A99"/>
            </a:solidFill>
            <a:prstDash val="solid"/>
          </a:ln>
        </p:spPr>
      </p:sp>
      <p:sp>
        <p:nvSpPr>
          <p:cNvPr id="12" name="Text 9"/>
          <p:cNvSpPr/>
          <p:nvPr/>
        </p:nvSpPr>
        <p:spPr>
          <a:xfrm>
            <a:off x="810339" y="5009198"/>
            <a:ext cx="159663" cy="267057"/>
          </a:xfrm>
          <a:prstGeom prst="rect">
            <a:avLst/>
          </a:prstGeom>
          <a:noFill/>
          <a:ln/>
        </p:spPr>
        <p:txBody>
          <a:bodyPr wrap="none" lIns="0" tIns="0" rIns="0" bIns="0" rtlCol="0" anchor="t"/>
          <a:lstStyle/>
          <a:p>
            <a:pPr algn="ctr" indent="0" marL="0">
              <a:lnSpc>
                <a:spcPts val="2100"/>
              </a:lnSpc>
              <a:buNone/>
            </a:pPr>
            <a:r>
              <a:rPr lang="en-US" sz="2100" dirty="0">
                <a:solidFill>
                  <a:srgbClr val="E2E6E9"/>
                </a:solidFill>
                <a:latin typeface="Merriweather" pitchFamily="34" charset="0"/>
                <a:ea typeface="Merriweather" pitchFamily="34" charset="-122"/>
                <a:cs typeface="Merriweather" pitchFamily="34" charset="-120"/>
              </a:rPr>
              <a:t>2</a:t>
            </a:r>
            <a:endParaRPr lang="en-US" sz="2100" dirty="0"/>
          </a:p>
        </p:txBody>
      </p:sp>
      <p:sp>
        <p:nvSpPr>
          <p:cNvPr id="13" name="Text 10"/>
          <p:cNvSpPr/>
          <p:nvPr/>
        </p:nvSpPr>
        <p:spPr>
          <a:xfrm>
            <a:off x="1869400" y="4920258"/>
            <a:ext cx="2225516" cy="278130"/>
          </a:xfrm>
          <a:prstGeom prst="rect">
            <a:avLst/>
          </a:prstGeom>
          <a:noFill/>
          <a:ln/>
        </p:spPr>
        <p:txBody>
          <a:bodyPr wrap="none" lIns="0" tIns="0" rIns="0" bIns="0" rtlCol="0" anchor="t"/>
          <a:lstStyle/>
          <a:p>
            <a:pPr algn="l" indent="0" marL="0">
              <a:lnSpc>
                <a:spcPts val="2150"/>
              </a:lnSpc>
              <a:buNone/>
            </a:pPr>
            <a:r>
              <a:rPr lang="en-US" sz="1750" dirty="0">
                <a:solidFill>
                  <a:srgbClr val="E2E6E9"/>
                </a:solidFill>
                <a:latin typeface="Merriweather" pitchFamily="34" charset="0"/>
                <a:ea typeface="Merriweather" pitchFamily="34" charset="-122"/>
                <a:cs typeface="Merriweather" pitchFamily="34" charset="-120"/>
              </a:rPr>
              <a:t>Authenticate User</a:t>
            </a:r>
            <a:endParaRPr lang="en-US" sz="1750" dirty="0"/>
          </a:p>
        </p:txBody>
      </p:sp>
      <p:sp>
        <p:nvSpPr>
          <p:cNvPr id="14" name="Text 11"/>
          <p:cNvSpPr/>
          <p:nvPr/>
        </p:nvSpPr>
        <p:spPr>
          <a:xfrm>
            <a:off x="1869400" y="5305187"/>
            <a:ext cx="12137827" cy="284798"/>
          </a:xfrm>
          <a:prstGeom prst="rect">
            <a:avLst/>
          </a:prstGeom>
          <a:noFill/>
          <a:ln/>
        </p:spPr>
        <p:txBody>
          <a:bodyPr wrap="none" lIns="0" tIns="0" rIns="0" bIns="0" rtlCol="0" anchor="t"/>
          <a:lstStyle/>
          <a:p>
            <a:pPr algn="l" indent="0" marL="0">
              <a:lnSpc>
                <a:spcPts val="2200"/>
              </a:lnSpc>
              <a:buNone/>
            </a:pPr>
            <a:r>
              <a:rPr lang="en-US" sz="1400" dirty="0">
                <a:solidFill>
                  <a:srgbClr val="E2E6E9"/>
                </a:solidFill>
                <a:latin typeface="Merriweather" pitchFamily="34" charset="0"/>
                <a:ea typeface="Merriweather" pitchFamily="34" charset="-122"/>
                <a:cs typeface="Merriweather" pitchFamily="34" charset="-120"/>
              </a:rPr>
              <a:t>Validates user credentials for login and issues a JWT token.</a:t>
            </a:r>
            <a:endParaRPr lang="en-US" sz="1400" dirty="0"/>
          </a:p>
        </p:txBody>
      </p:sp>
      <p:sp>
        <p:nvSpPr>
          <p:cNvPr id="15" name="Shape 12"/>
          <p:cNvSpPr/>
          <p:nvPr/>
        </p:nvSpPr>
        <p:spPr>
          <a:xfrm>
            <a:off x="1067633" y="6335078"/>
            <a:ext cx="623173" cy="22860"/>
          </a:xfrm>
          <a:prstGeom prst="roundRect">
            <a:avLst>
              <a:gd name="adj" fmla="val 327126"/>
            </a:avLst>
          </a:prstGeom>
          <a:solidFill>
            <a:srgbClr val="194A99"/>
          </a:solidFill>
          <a:ln/>
        </p:spPr>
      </p:sp>
      <p:sp>
        <p:nvSpPr>
          <p:cNvPr id="16" name="Shape 13"/>
          <p:cNvSpPr/>
          <p:nvPr/>
        </p:nvSpPr>
        <p:spPr>
          <a:xfrm>
            <a:off x="689967" y="6146244"/>
            <a:ext cx="400526" cy="400526"/>
          </a:xfrm>
          <a:prstGeom prst="roundRect">
            <a:avLst>
              <a:gd name="adj" fmla="val 18671"/>
            </a:avLst>
          </a:prstGeom>
          <a:solidFill>
            <a:srgbClr val="003180"/>
          </a:solidFill>
          <a:ln w="7620">
            <a:solidFill>
              <a:srgbClr val="194A99"/>
            </a:solidFill>
            <a:prstDash val="solid"/>
          </a:ln>
        </p:spPr>
      </p:sp>
      <p:sp>
        <p:nvSpPr>
          <p:cNvPr id="17" name="Text 14"/>
          <p:cNvSpPr/>
          <p:nvPr/>
        </p:nvSpPr>
        <p:spPr>
          <a:xfrm>
            <a:off x="815459" y="6212919"/>
            <a:ext cx="149543" cy="267057"/>
          </a:xfrm>
          <a:prstGeom prst="rect">
            <a:avLst/>
          </a:prstGeom>
          <a:noFill/>
          <a:ln/>
        </p:spPr>
        <p:txBody>
          <a:bodyPr wrap="none" lIns="0" tIns="0" rIns="0" bIns="0" rtlCol="0" anchor="t"/>
          <a:lstStyle/>
          <a:p>
            <a:pPr algn="ctr" indent="0" marL="0">
              <a:lnSpc>
                <a:spcPts val="2100"/>
              </a:lnSpc>
              <a:buNone/>
            </a:pPr>
            <a:r>
              <a:rPr lang="en-US" sz="2100" dirty="0">
                <a:solidFill>
                  <a:srgbClr val="E2E6E9"/>
                </a:solidFill>
                <a:latin typeface="Merriweather" pitchFamily="34" charset="0"/>
                <a:ea typeface="Merriweather" pitchFamily="34" charset="-122"/>
                <a:cs typeface="Merriweather" pitchFamily="34" charset="-120"/>
              </a:rPr>
              <a:t>3</a:t>
            </a:r>
            <a:endParaRPr lang="en-US" sz="2100" dirty="0"/>
          </a:p>
        </p:txBody>
      </p:sp>
      <p:sp>
        <p:nvSpPr>
          <p:cNvPr id="18" name="Text 15"/>
          <p:cNvSpPr/>
          <p:nvPr/>
        </p:nvSpPr>
        <p:spPr>
          <a:xfrm>
            <a:off x="1869400" y="6123980"/>
            <a:ext cx="2225516" cy="278130"/>
          </a:xfrm>
          <a:prstGeom prst="rect">
            <a:avLst/>
          </a:prstGeom>
          <a:noFill/>
          <a:ln/>
        </p:spPr>
        <p:txBody>
          <a:bodyPr wrap="none" lIns="0" tIns="0" rIns="0" bIns="0" rtlCol="0" anchor="t"/>
          <a:lstStyle/>
          <a:p>
            <a:pPr algn="l" indent="0" marL="0">
              <a:lnSpc>
                <a:spcPts val="2150"/>
              </a:lnSpc>
              <a:buNone/>
            </a:pPr>
            <a:r>
              <a:rPr lang="en-US" sz="1750" dirty="0">
                <a:solidFill>
                  <a:srgbClr val="E2E6E9"/>
                </a:solidFill>
                <a:latin typeface="Merriweather" pitchFamily="34" charset="0"/>
                <a:ea typeface="Merriweather" pitchFamily="34" charset="-122"/>
                <a:cs typeface="Merriweather" pitchFamily="34" charset="-120"/>
              </a:rPr>
              <a:t>Manage Profile</a:t>
            </a:r>
            <a:endParaRPr lang="en-US" sz="1750" dirty="0"/>
          </a:p>
        </p:txBody>
      </p:sp>
      <p:sp>
        <p:nvSpPr>
          <p:cNvPr id="19" name="Text 16"/>
          <p:cNvSpPr/>
          <p:nvPr/>
        </p:nvSpPr>
        <p:spPr>
          <a:xfrm>
            <a:off x="1869400" y="6508909"/>
            <a:ext cx="12137827" cy="284798"/>
          </a:xfrm>
          <a:prstGeom prst="rect">
            <a:avLst/>
          </a:prstGeom>
          <a:noFill/>
          <a:ln/>
        </p:spPr>
        <p:txBody>
          <a:bodyPr wrap="none" lIns="0" tIns="0" rIns="0" bIns="0" rtlCol="0" anchor="t"/>
          <a:lstStyle/>
          <a:p>
            <a:pPr algn="l" indent="0" marL="0">
              <a:lnSpc>
                <a:spcPts val="2200"/>
              </a:lnSpc>
              <a:buNone/>
            </a:pPr>
            <a:r>
              <a:rPr lang="en-US" sz="1400" dirty="0">
                <a:solidFill>
                  <a:srgbClr val="E2E6E9"/>
                </a:solidFill>
                <a:latin typeface="Merriweather" pitchFamily="34" charset="0"/>
                <a:ea typeface="Merriweather" pitchFamily="34" charset="-122"/>
                <a:cs typeface="Merriweather" pitchFamily="34" charset="-120"/>
              </a:rPr>
              <a:t>Updates user information, such as profile picture or bio.</a:t>
            </a:r>
            <a:endParaRPr lang="en-US" sz="1400" dirty="0"/>
          </a:p>
        </p:txBody>
      </p:sp>
      <p:sp>
        <p:nvSpPr>
          <p:cNvPr id="20" name="Text 17"/>
          <p:cNvSpPr/>
          <p:nvPr/>
        </p:nvSpPr>
        <p:spPr>
          <a:xfrm>
            <a:off x="623173" y="7171968"/>
            <a:ext cx="13384054" cy="569595"/>
          </a:xfrm>
          <a:prstGeom prst="rect">
            <a:avLst/>
          </a:prstGeom>
          <a:noFill/>
          <a:ln/>
        </p:spPr>
        <p:txBody>
          <a:bodyPr wrap="square" lIns="0" tIns="0" rIns="0" bIns="0" rtlCol="0" anchor="t"/>
          <a:lstStyle/>
          <a:p>
            <a:pPr indent="0" marL="0">
              <a:lnSpc>
                <a:spcPts val="2200"/>
              </a:lnSpc>
              <a:buNone/>
            </a:pPr>
            <a:r>
              <a:rPr lang="en-US" sz="1400" dirty="0">
                <a:solidFill>
                  <a:srgbClr val="E2E6E9"/>
                </a:solidFill>
                <a:latin typeface="Merriweather" pitchFamily="34" charset="0"/>
                <a:ea typeface="Merriweather" pitchFamily="34" charset="-122"/>
                <a:cs typeface="Merriweather" pitchFamily="34" charset="-120"/>
              </a:rPr>
              <a:t>The User Management Service uses JWT Authentication for secure endpoints and a database (MySQL or PostgreSQL) for storing user data. API endpoints include POST /users/register, POST /users/authenticate, and PUT /users/{userId}/profile.</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16042" y="572453"/>
            <a:ext cx="6527721" cy="639366"/>
          </a:xfrm>
          <a:prstGeom prst="rect">
            <a:avLst/>
          </a:prstGeom>
          <a:noFill/>
          <a:ln/>
        </p:spPr>
        <p:txBody>
          <a:bodyPr wrap="none" lIns="0" tIns="0" rIns="0" bIns="0" rtlCol="0" anchor="t"/>
          <a:lstStyle/>
          <a:p>
            <a:pPr indent="0" marL="0">
              <a:lnSpc>
                <a:spcPts val="5000"/>
              </a:lnSpc>
              <a:buNone/>
            </a:pPr>
            <a:r>
              <a:rPr lang="en-US" sz="4000" dirty="0">
                <a:solidFill>
                  <a:srgbClr val="F5F0F0"/>
                </a:solidFill>
                <a:latin typeface="Merriweather" pitchFamily="34" charset="0"/>
                <a:ea typeface="Merriweather" pitchFamily="34" charset="-122"/>
                <a:cs typeface="Merriweather" pitchFamily="34" charset="-120"/>
              </a:rPr>
              <a:t>Document Editing Service</a:t>
            </a:r>
            <a:endParaRPr lang="en-US" sz="4000" dirty="0"/>
          </a:p>
        </p:txBody>
      </p:sp>
      <p:sp>
        <p:nvSpPr>
          <p:cNvPr id="4" name="Shape 1"/>
          <p:cNvSpPr/>
          <p:nvPr/>
        </p:nvSpPr>
        <p:spPr>
          <a:xfrm>
            <a:off x="1011436" y="1518642"/>
            <a:ext cx="22860" cy="4599623"/>
          </a:xfrm>
          <a:prstGeom prst="roundRect">
            <a:avLst>
              <a:gd name="adj" fmla="val 375885"/>
            </a:avLst>
          </a:prstGeom>
          <a:solidFill>
            <a:srgbClr val="194A99"/>
          </a:solidFill>
          <a:ln/>
        </p:spPr>
      </p:sp>
      <p:sp>
        <p:nvSpPr>
          <p:cNvPr id="5" name="Shape 2"/>
          <p:cNvSpPr/>
          <p:nvPr/>
        </p:nvSpPr>
        <p:spPr>
          <a:xfrm>
            <a:off x="1230154" y="1967508"/>
            <a:ext cx="716042" cy="22860"/>
          </a:xfrm>
          <a:prstGeom prst="roundRect">
            <a:avLst>
              <a:gd name="adj" fmla="val 375885"/>
            </a:avLst>
          </a:prstGeom>
          <a:solidFill>
            <a:srgbClr val="194A99"/>
          </a:solidFill>
          <a:ln/>
        </p:spPr>
      </p:sp>
      <p:sp>
        <p:nvSpPr>
          <p:cNvPr id="6" name="Shape 3"/>
          <p:cNvSpPr/>
          <p:nvPr/>
        </p:nvSpPr>
        <p:spPr>
          <a:xfrm>
            <a:off x="792718" y="1748790"/>
            <a:ext cx="460296" cy="460296"/>
          </a:xfrm>
          <a:prstGeom prst="roundRect">
            <a:avLst>
              <a:gd name="adj" fmla="val 18668"/>
            </a:avLst>
          </a:prstGeom>
          <a:solidFill>
            <a:srgbClr val="003180"/>
          </a:solidFill>
          <a:ln w="7620">
            <a:solidFill>
              <a:srgbClr val="194A99"/>
            </a:solidFill>
            <a:prstDash val="solid"/>
          </a:ln>
        </p:spPr>
      </p:sp>
      <p:sp>
        <p:nvSpPr>
          <p:cNvPr id="7" name="Text 4"/>
          <p:cNvSpPr/>
          <p:nvPr/>
        </p:nvSpPr>
        <p:spPr>
          <a:xfrm>
            <a:off x="955358" y="1825466"/>
            <a:ext cx="135017" cy="306943"/>
          </a:xfrm>
          <a:prstGeom prst="rect">
            <a:avLst/>
          </a:prstGeom>
          <a:noFill/>
          <a:ln/>
        </p:spPr>
        <p:txBody>
          <a:bodyPr wrap="none" lIns="0" tIns="0" rIns="0" bIns="0" rtlCol="0" anchor="t"/>
          <a:lstStyle/>
          <a:p>
            <a:pPr algn="ctr" indent="0" marL="0">
              <a:lnSpc>
                <a:spcPts val="2400"/>
              </a:lnSpc>
              <a:buNone/>
            </a:pPr>
            <a:r>
              <a:rPr lang="en-US" sz="2400" dirty="0">
                <a:solidFill>
                  <a:srgbClr val="E2E6E9"/>
                </a:solidFill>
                <a:latin typeface="Merriweather" pitchFamily="34" charset="0"/>
                <a:ea typeface="Merriweather" pitchFamily="34" charset="-122"/>
                <a:cs typeface="Merriweather" pitchFamily="34" charset="-120"/>
              </a:rPr>
              <a:t>1</a:t>
            </a:r>
            <a:endParaRPr lang="en-US" sz="2400" dirty="0"/>
          </a:p>
        </p:txBody>
      </p:sp>
      <p:sp>
        <p:nvSpPr>
          <p:cNvPr id="8" name="Text 5"/>
          <p:cNvSpPr/>
          <p:nvPr/>
        </p:nvSpPr>
        <p:spPr>
          <a:xfrm>
            <a:off x="2148007" y="1723192"/>
            <a:ext cx="2557343" cy="319683"/>
          </a:xfrm>
          <a:prstGeom prst="rect">
            <a:avLst/>
          </a:prstGeom>
          <a:noFill/>
          <a:ln/>
        </p:spPr>
        <p:txBody>
          <a:bodyPr wrap="none" lIns="0" tIns="0" rIns="0" bIns="0" rtlCol="0" anchor="t"/>
          <a:lstStyle/>
          <a:p>
            <a:pPr algn="l" indent="0" marL="0">
              <a:lnSpc>
                <a:spcPts val="2500"/>
              </a:lnSpc>
              <a:buNone/>
            </a:pPr>
            <a:r>
              <a:rPr lang="en-US" sz="2000" dirty="0">
                <a:solidFill>
                  <a:srgbClr val="E2E6E9"/>
                </a:solidFill>
                <a:latin typeface="Merriweather" pitchFamily="34" charset="0"/>
                <a:ea typeface="Merriweather" pitchFamily="34" charset="-122"/>
                <a:cs typeface="Merriweather" pitchFamily="34" charset="-120"/>
              </a:rPr>
              <a:t>Create Document</a:t>
            </a:r>
            <a:endParaRPr lang="en-US" sz="2000" dirty="0"/>
          </a:p>
        </p:txBody>
      </p:sp>
      <p:sp>
        <p:nvSpPr>
          <p:cNvPr id="9" name="Text 6"/>
          <p:cNvSpPr/>
          <p:nvPr/>
        </p:nvSpPr>
        <p:spPr>
          <a:xfrm>
            <a:off x="2148007" y="2165628"/>
            <a:ext cx="6279952" cy="327184"/>
          </a:xfrm>
          <a:prstGeom prst="rect">
            <a:avLst/>
          </a:prstGeom>
          <a:noFill/>
          <a:ln/>
        </p:spPr>
        <p:txBody>
          <a:bodyPr wrap="none" lIns="0" tIns="0" rIns="0" bIns="0" rtlCol="0" anchor="t"/>
          <a:lstStyle/>
          <a:p>
            <a:pPr algn="l" indent="0" marL="0">
              <a:lnSpc>
                <a:spcPts val="2550"/>
              </a:lnSpc>
              <a:buNone/>
            </a:pPr>
            <a:r>
              <a:rPr lang="en-US" sz="1600" dirty="0">
                <a:solidFill>
                  <a:srgbClr val="E2E6E9"/>
                </a:solidFill>
                <a:latin typeface="Merriweather" pitchFamily="34" charset="0"/>
                <a:ea typeface="Merriweather" pitchFamily="34" charset="-122"/>
                <a:cs typeface="Merriweather" pitchFamily="34" charset="-120"/>
              </a:rPr>
              <a:t>Allows users to create new documents.</a:t>
            </a:r>
            <a:endParaRPr lang="en-US" sz="1600" dirty="0"/>
          </a:p>
        </p:txBody>
      </p:sp>
      <p:sp>
        <p:nvSpPr>
          <p:cNvPr id="10" name="Shape 7"/>
          <p:cNvSpPr/>
          <p:nvPr/>
        </p:nvSpPr>
        <p:spPr>
          <a:xfrm>
            <a:off x="1230154" y="3350776"/>
            <a:ext cx="716042" cy="22860"/>
          </a:xfrm>
          <a:prstGeom prst="roundRect">
            <a:avLst>
              <a:gd name="adj" fmla="val 375885"/>
            </a:avLst>
          </a:prstGeom>
          <a:solidFill>
            <a:srgbClr val="194A99"/>
          </a:solidFill>
          <a:ln/>
        </p:spPr>
      </p:sp>
      <p:sp>
        <p:nvSpPr>
          <p:cNvPr id="11" name="Shape 8"/>
          <p:cNvSpPr/>
          <p:nvPr/>
        </p:nvSpPr>
        <p:spPr>
          <a:xfrm>
            <a:off x="792718" y="3132058"/>
            <a:ext cx="460296" cy="460296"/>
          </a:xfrm>
          <a:prstGeom prst="roundRect">
            <a:avLst>
              <a:gd name="adj" fmla="val 18668"/>
            </a:avLst>
          </a:prstGeom>
          <a:solidFill>
            <a:srgbClr val="003180"/>
          </a:solidFill>
          <a:ln w="7620">
            <a:solidFill>
              <a:srgbClr val="194A99"/>
            </a:solidFill>
            <a:prstDash val="solid"/>
          </a:ln>
        </p:spPr>
      </p:sp>
      <p:sp>
        <p:nvSpPr>
          <p:cNvPr id="12" name="Text 9"/>
          <p:cNvSpPr/>
          <p:nvPr/>
        </p:nvSpPr>
        <p:spPr>
          <a:xfrm>
            <a:off x="931069" y="3208734"/>
            <a:ext cx="183594" cy="306943"/>
          </a:xfrm>
          <a:prstGeom prst="rect">
            <a:avLst/>
          </a:prstGeom>
          <a:noFill/>
          <a:ln/>
        </p:spPr>
        <p:txBody>
          <a:bodyPr wrap="none" lIns="0" tIns="0" rIns="0" bIns="0" rtlCol="0" anchor="t"/>
          <a:lstStyle/>
          <a:p>
            <a:pPr algn="ctr" indent="0" marL="0">
              <a:lnSpc>
                <a:spcPts val="2400"/>
              </a:lnSpc>
              <a:buNone/>
            </a:pPr>
            <a:r>
              <a:rPr lang="en-US" sz="2400" dirty="0">
                <a:solidFill>
                  <a:srgbClr val="E2E6E9"/>
                </a:solidFill>
                <a:latin typeface="Merriweather" pitchFamily="34" charset="0"/>
                <a:ea typeface="Merriweather" pitchFamily="34" charset="-122"/>
                <a:cs typeface="Merriweather" pitchFamily="34" charset="-120"/>
              </a:rPr>
              <a:t>2</a:t>
            </a:r>
            <a:endParaRPr lang="en-US" sz="2400" dirty="0"/>
          </a:p>
        </p:txBody>
      </p:sp>
      <p:sp>
        <p:nvSpPr>
          <p:cNvPr id="13" name="Text 10"/>
          <p:cNvSpPr/>
          <p:nvPr/>
        </p:nvSpPr>
        <p:spPr>
          <a:xfrm>
            <a:off x="2148007" y="3106460"/>
            <a:ext cx="2557343" cy="319683"/>
          </a:xfrm>
          <a:prstGeom prst="rect">
            <a:avLst/>
          </a:prstGeom>
          <a:noFill/>
          <a:ln/>
        </p:spPr>
        <p:txBody>
          <a:bodyPr wrap="none" lIns="0" tIns="0" rIns="0" bIns="0" rtlCol="0" anchor="t"/>
          <a:lstStyle/>
          <a:p>
            <a:pPr algn="l" indent="0" marL="0">
              <a:lnSpc>
                <a:spcPts val="2500"/>
              </a:lnSpc>
              <a:buNone/>
            </a:pPr>
            <a:r>
              <a:rPr lang="en-US" sz="2000" dirty="0">
                <a:solidFill>
                  <a:srgbClr val="E2E6E9"/>
                </a:solidFill>
                <a:latin typeface="Merriweather" pitchFamily="34" charset="0"/>
                <a:ea typeface="Merriweather" pitchFamily="34" charset="-122"/>
                <a:cs typeface="Merriweather" pitchFamily="34" charset="-120"/>
              </a:rPr>
              <a:t>Edit Document</a:t>
            </a:r>
            <a:endParaRPr lang="en-US" sz="2000" dirty="0"/>
          </a:p>
        </p:txBody>
      </p:sp>
      <p:sp>
        <p:nvSpPr>
          <p:cNvPr id="14" name="Text 11"/>
          <p:cNvSpPr/>
          <p:nvPr/>
        </p:nvSpPr>
        <p:spPr>
          <a:xfrm>
            <a:off x="2148007" y="3548896"/>
            <a:ext cx="6279952" cy="654368"/>
          </a:xfrm>
          <a:prstGeom prst="rect">
            <a:avLst/>
          </a:prstGeom>
          <a:noFill/>
          <a:ln/>
        </p:spPr>
        <p:txBody>
          <a:bodyPr wrap="square" lIns="0" tIns="0" rIns="0" bIns="0" rtlCol="0" anchor="t"/>
          <a:lstStyle/>
          <a:p>
            <a:pPr algn="l" indent="0" marL="0">
              <a:lnSpc>
                <a:spcPts val="2550"/>
              </a:lnSpc>
              <a:buNone/>
            </a:pPr>
            <a:r>
              <a:rPr lang="en-US" sz="1600" dirty="0">
                <a:solidFill>
                  <a:srgbClr val="E2E6E9"/>
                </a:solidFill>
                <a:latin typeface="Merriweather" pitchFamily="34" charset="0"/>
                <a:ea typeface="Merriweather" pitchFamily="34" charset="-122"/>
                <a:cs typeface="Merriweather" pitchFamily="34" charset="-120"/>
              </a:rPr>
              <a:t>Enables collaborative editing with WebSocket for real-time changes.</a:t>
            </a:r>
            <a:endParaRPr lang="en-US" sz="1600" dirty="0"/>
          </a:p>
        </p:txBody>
      </p:sp>
      <p:sp>
        <p:nvSpPr>
          <p:cNvPr id="15" name="Shape 12"/>
          <p:cNvSpPr/>
          <p:nvPr/>
        </p:nvSpPr>
        <p:spPr>
          <a:xfrm>
            <a:off x="1230154" y="5061228"/>
            <a:ext cx="716042" cy="22860"/>
          </a:xfrm>
          <a:prstGeom prst="roundRect">
            <a:avLst>
              <a:gd name="adj" fmla="val 375885"/>
            </a:avLst>
          </a:prstGeom>
          <a:solidFill>
            <a:srgbClr val="194A99"/>
          </a:solidFill>
          <a:ln/>
        </p:spPr>
      </p:sp>
      <p:sp>
        <p:nvSpPr>
          <p:cNvPr id="16" name="Shape 13"/>
          <p:cNvSpPr/>
          <p:nvPr/>
        </p:nvSpPr>
        <p:spPr>
          <a:xfrm>
            <a:off x="792718" y="4842510"/>
            <a:ext cx="460296" cy="460296"/>
          </a:xfrm>
          <a:prstGeom prst="roundRect">
            <a:avLst>
              <a:gd name="adj" fmla="val 18668"/>
            </a:avLst>
          </a:prstGeom>
          <a:solidFill>
            <a:srgbClr val="003180"/>
          </a:solidFill>
          <a:ln w="7620">
            <a:solidFill>
              <a:srgbClr val="194A99"/>
            </a:solidFill>
            <a:prstDash val="solid"/>
          </a:ln>
        </p:spPr>
      </p:sp>
      <p:sp>
        <p:nvSpPr>
          <p:cNvPr id="17" name="Text 14"/>
          <p:cNvSpPr/>
          <p:nvPr/>
        </p:nvSpPr>
        <p:spPr>
          <a:xfrm>
            <a:off x="936903" y="4919186"/>
            <a:ext cx="171926" cy="306943"/>
          </a:xfrm>
          <a:prstGeom prst="rect">
            <a:avLst/>
          </a:prstGeom>
          <a:noFill/>
          <a:ln/>
        </p:spPr>
        <p:txBody>
          <a:bodyPr wrap="none" lIns="0" tIns="0" rIns="0" bIns="0" rtlCol="0" anchor="t"/>
          <a:lstStyle/>
          <a:p>
            <a:pPr algn="ctr" indent="0" marL="0">
              <a:lnSpc>
                <a:spcPts val="2400"/>
              </a:lnSpc>
              <a:buNone/>
            </a:pPr>
            <a:r>
              <a:rPr lang="en-US" sz="2400" dirty="0">
                <a:solidFill>
                  <a:srgbClr val="E2E6E9"/>
                </a:solidFill>
                <a:latin typeface="Merriweather" pitchFamily="34" charset="0"/>
                <a:ea typeface="Merriweather" pitchFamily="34" charset="-122"/>
                <a:cs typeface="Merriweather" pitchFamily="34" charset="-120"/>
              </a:rPr>
              <a:t>3</a:t>
            </a:r>
            <a:endParaRPr lang="en-US" sz="2400" dirty="0"/>
          </a:p>
        </p:txBody>
      </p:sp>
      <p:sp>
        <p:nvSpPr>
          <p:cNvPr id="18" name="Text 15"/>
          <p:cNvSpPr/>
          <p:nvPr/>
        </p:nvSpPr>
        <p:spPr>
          <a:xfrm>
            <a:off x="2148007" y="4816912"/>
            <a:ext cx="2557343" cy="319683"/>
          </a:xfrm>
          <a:prstGeom prst="rect">
            <a:avLst/>
          </a:prstGeom>
          <a:noFill/>
          <a:ln/>
        </p:spPr>
        <p:txBody>
          <a:bodyPr wrap="none" lIns="0" tIns="0" rIns="0" bIns="0" rtlCol="0" anchor="t"/>
          <a:lstStyle/>
          <a:p>
            <a:pPr algn="l" indent="0" marL="0">
              <a:lnSpc>
                <a:spcPts val="2500"/>
              </a:lnSpc>
              <a:buNone/>
            </a:pPr>
            <a:r>
              <a:rPr lang="en-US" sz="2000" dirty="0">
                <a:solidFill>
                  <a:srgbClr val="E2E6E9"/>
                </a:solidFill>
                <a:latin typeface="Merriweather" pitchFamily="34" charset="0"/>
                <a:ea typeface="Merriweather" pitchFamily="34" charset="-122"/>
                <a:cs typeface="Merriweather" pitchFamily="34" charset="-120"/>
              </a:rPr>
              <a:t>Track Changes</a:t>
            </a:r>
            <a:endParaRPr lang="en-US" sz="2000" dirty="0"/>
          </a:p>
        </p:txBody>
      </p:sp>
      <p:sp>
        <p:nvSpPr>
          <p:cNvPr id="19" name="Text 16"/>
          <p:cNvSpPr/>
          <p:nvPr/>
        </p:nvSpPr>
        <p:spPr>
          <a:xfrm>
            <a:off x="2148007" y="5259348"/>
            <a:ext cx="6279952" cy="654368"/>
          </a:xfrm>
          <a:prstGeom prst="rect">
            <a:avLst/>
          </a:prstGeom>
          <a:noFill/>
          <a:ln/>
        </p:spPr>
        <p:txBody>
          <a:bodyPr wrap="square" lIns="0" tIns="0" rIns="0" bIns="0" rtlCol="0" anchor="t"/>
          <a:lstStyle/>
          <a:p>
            <a:pPr algn="l" indent="0" marL="0">
              <a:lnSpc>
                <a:spcPts val="2550"/>
              </a:lnSpc>
              <a:buNone/>
            </a:pPr>
            <a:r>
              <a:rPr lang="en-US" sz="1600" dirty="0">
                <a:solidFill>
                  <a:srgbClr val="E2E6E9"/>
                </a:solidFill>
                <a:latin typeface="Merriweather" pitchFamily="34" charset="0"/>
                <a:ea typeface="Merriweather" pitchFamily="34" charset="-122"/>
                <a:cs typeface="Merriweather" pitchFamily="34" charset="-120"/>
              </a:rPr>
              <a:t>Stores a log of changes made to the document for tracking purposes.</a:t>
            </a:r>
            <a:endParaRPr lang="en-US" sz="1600" dirty="0"/>
          </a:p>
        </p:txBody>
      </p:sp>
      <p:sp>
        <p:nvSpPr>
          <p:cNvPr id="20" name="Text 17"/>
          <p:cNvSpPr/>
          <p:nvPr/>
        </p:nvSpPr>
        <p:spPr>
          <a:xfrm>
            <a:off x="716042" y="6348413"/>
            <a:ext cx="7711916" cy="1308735"/>
          </a:xfrm>
          <a:prstGeom prst="rect">
            <a:avLst/>
          </a:prstGeom>
          <a:noFill/>
          <a:ln/>
        </p:spPr>
        <p:txBody>
          <a:bodyPr wrap="square" lIns="0" tIns="0" rIns="0" bIns="0" rtlCol="0" anchor="t"/>
          <a:lstStyle/>
          <a:p>
            <a:pPr indent="0" marL="0">
              <a:lnSpc>
                <a:spcPts val="2550"/>
              </a:lnSpc>
              <a:buNone/>
            </a:pPr>
            <a:r>
              <a:rPr lang="en-US" sz="1600" dirty="0">
                <a:solidFill>
                  <a:srgbClr val="E2E6E9"/>
                </a:solidFill>
                <a:latin typeface="Merriweather" pitchFamily="34" charset="0"/>
                <a:ea typeface="Merriweather" pitchFamily="34" charset="-122"/>
                <a:cs typeface="Merriweather" pitchFamily="34" charset="-120"/>
              </a:rPr>
              <a:t>The Document Editing Service uses WebSocket for real-time collaborative editing and MongoDB for storing document data and changes. API endpoints include POST /documents, PUT /documents/{docId}/edit, and GET /documents/{docId}/changes.</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33636" y="588526"/>
            <a:ext cx="6160175" cy="667345"/>
          </a:xfrm>
          <a:prstGeom prst="rect">
            <a:avLst/>
          </a:prstGeom>
          <a:noFill/>
          <a:ln/>
        </p:spPr>
        <p:txBody>
          <a:bodyPr wrap="none" lIns="0" tIns="0" rIns="0" bIns="0" rtlCol="0" anchor="t"/>
          <a:lstStyle/>
          <a:p>
            <a:pPr indent="0" marL="0">
              <a:lnSpc>
                <a:spcPts val="5250"/>
              </a:lnSpc>
              <a:buNone/>
            </a:pPr>
            <a:r>
              <a:rPr lang="en-US" sz="4200" dirty="0">
                <a:solidFill>
                  <a:srgbClr val="F5F0F0"/>
                </a:solidFill>
                <a:latin typeface="Merriweather" pitchFamily="34" charset="0"/>
                <a:ea typeface="Merriweather" pitchFamily="34" charset="-122"/>
                <a:cs typeface="Merriweather" pitchFamily="34" charset="-120"/>
              </a:rPr>
              <a:t>Version Control Service</a:t>
            </a:r>
            <a:endParaRPr lang="en-US" sz="4200" dirty="0"/>
          </a:p>
        </p:txBody>
      </p:sp>
      <p:sp>
        <p:nvSpPr>
          <p:cNvPr id="4" name="Shape 1"/>
          <p:cNvSpPr/>
          <p:nvPr/>
        </p:nvSpPr>
        <p:spPr>
          <a:xfrm>
            <a:off x="6538674" y="1576149"/>
            <a:ext cx="30480" cy="4458891"/>
          </a:xfrm>
          <a:prstGeom prst="roundRect">
            <a:avLst>
              <a:gd name="adj" fmla="val 294232"/>
            </a:avLst>
          </a:prstGeom>
          <a:solidFill>
            <a:srgbClr val="194A99"/>
          </a:solidFill>
          <a:ln/>
        </p:spPr>
      </p:sp>
      <p:sp>
        <p:nvSpPr>
          <p:cNvPr id="5" name="Shape 2"/>
          <p:cNvSpPr/>
          <p:nvPr/>
        </p:nvSpPr>
        <p:spPr>
          <a:xfrm>
            <a:off x="6763643" y="2041208"/>
            <a:ext cx="747236" cy="30480"/>
          </a:xfrm>
          <a:prstGeom prst="roundRect">
            <a:avLst>
              <a:gd name="adj" fmla="val 294232"/>
            </a:avLst>
          </a:prstGeom>
          <a:solidFill>
            <a:srgbClr val="194A99"/>
          </a:solidFill>
          <a:ln/>
        </p:spPr>
      </p:sp>
      <p:sp>
        <p:nvSpPr>
          <p:cNvPr id="6" name="Shape 3"/>
          <p:cNvSpPr/>
          <p:nvPr/>
        </p:nvSpPr>
        <p:spPr>
          <a:xfrm>
            <a:off x="6313706" y="1816298"/>
            <a:ext cx="480417" cy="480417"/>
          </a:xfrm>
          <a:prstGeom prst="roundRect">
            <a:avLst>
              <a:gd name="adj" fmla="val 18668"/>
            </a:avLst>
          </a:prstGeom>
          <a:solidFill>
            <a:srgbClr val="003180"/>
          </a:solidFill>
          <a:ln w="7620">
            <a:solidFill>
              <a:srgbClr val="194A99"/>
            </a:solidFill>
            <a:prstDash val="solid"/>
          </a:ln>
        </p:spPr>
      </p:sp>
      <p:sp>
        <p:nvSpPr>
          <p:cNvPr id="7" name="Text 4"/>
          <p:cNvSpPr/>
          <p:nvPr/>
        </p:nvSpPr>
        <p:spPr>
          <a:xfrm>
            <a:off x="6483370" y="1896308"/>
            <a:ext cx="140970" cy="320278"/>
          </a:xfrm>
          <a:prstGeom prst="rect">
            <a:avLst/>
          </a:prstGeom>
          <a:noFill/>
          <a:ln/>
        </p:spPr>
        <p:txBody>
          <a:bodyPr wrap="none" lIns="0" tIns="0" rIns="0" bIns="0" rtlCol="0" anchor="t"/>
          <a:lstStyle/>
          <a:p>
            <a:pPr algn="ctr" indent="0" marL="0">
              <a:lnSpc>
                <a:spcPts val="2500"/>
              </a:lnSpc>
              <a:buNone/>
            </a:pPr>
            <a:r>
              <a:rPr lang="en-US" sz="2500" dirty="0">
                <a:solidFill>
                  <a:srgbClr val="E2E6E9"/>
                </a:solidFill>
                <a:latin typeface="Merriweather" pitchFamily="34" charset="0"/>
                <a:ea typeface="Merriweather" pitchFamily="34" charset="-122"/>
                <a:cs typeface="Merriweather" pitchFamily="34" charset="-120"/>
              </a:rPr>
              <a:t>1</a:t>
            </a:r>
            <a:endParaRPr lang="en-US" sz="2500" dirty="0"/>
          </a:p>
        </p:txBody>
      </p:sp>
      <p:sp>
        <p:nvSpPr>
          <p:cNvPr id="8" name="Text 5"/>
          <p:cNvSpPr/>
          <p:nvPr/>
        </p:nvSpPr>
        <p:spPr>
          <a:xfrm>
            <a:off x="7728228" y="1789628"/>
            <a:ext cx="2669024" cy="333613"/>
          </a:xfrm>
          <a:prstGeom prst="rect">
            <a:avLst/>
          </a:prstGeom>
          <a:noFill/>
          <a:ln/>
        </p:spPr>
        <p:txBody>
          <a:bodyPr wrap="none" lIns="0" tIns="0" rIns="0" bIns="0" rtlCol="0" anchor="t"/>
          <a:lstStyle/>
          <a:p>
            <a:pPr algn="l" indent="0" marL="0">
              <a:lnSpc>
                <a:spcPts val="2600"/>
              </a:lnSpc>
              <a:buNone/>
            </a:pPr>
            <a:r>
              <a:rPr lang="en-US" sz="2100" dirty="0">
                <a:solidFill>
                  <a:srgbClr val="E2E6E9"/>
                </a:solidFill>
                <a:latin typeface="Merriweather" pitchFamily="34" charset="0"/>
                <a:ea typeface="Merriweather" pitchFamily="34" charset="-122"/>
                <a:cs typeface="Merriweather" pitchFamily="34" charset="-120"/>
              </a:rPr>
              <a:t>Save Version</a:t>
            </a:r>
            <a:endParaRPr lang="en-US" sz="2100" dirty="0"/>
          </a:p>
        </p:txBody>
      </p:sp>
      <p:sp>
        <p:nvSpPr>
          <p:cNvPr id="9" name="Text 6"/>
          <p:cNvSpPr/>
          <p:nvPr/>
        </p:nvSpPr>
        <p:spPr>
          <a:xfrm>
            <a:off x="7728228" y="2251353"/>
            <a:ext cx="6154936" cy="682943"/>
          </a:xfrm>
          <a:prstGeom prst="rect">
            <a:avLst/>
          </a:prstGeom>
          <a:noFill/>
          <a:ln/>
        </p:spPr>
        <p:txBody>
          <a:bodyPr wrap="square" lIns="0" tIns="0" rIns="0" bIns="0" rtlCol="0" anchor="t"/>
          <a:lstStyle/>
          <a:p>
            <a:pPr algn="l" indent="0" marL="0">
              <a:lnSpc>
                <a:spcPts val="2650"/>
              </a:lnSpc>
              <a:buNone/>
            </a:pPr>
            <a:r>
              <a:rPr lang="en-US" sz="1650" dirty="0">
                <a:solidFill>
                  <a:srgbClr val="E2E6E9"/>
                </a:solidFill>
                <a:latin typeface="Merriweather" pitchFamily="34" charset="0"/>
                <a:ea typeface="Merriweather" pitchFamily="34" charset="-122"/>
                <a:cs typeface="Merriweather" pitchFamily="34" charset="-120"/>
              </a:rPr>
              <a:t>Creates a version snapshot whenever a significant change is made.</a:t>
            </a:r>
            <a:endParaRPr lang="en-US" sz="1650" dirty="0"/>
          </a:p>
        </p:txBody>
      </p:sp>
      <p:sp>
        <p:nvSpPr>
          <p:cNvPr id="10" name="Shape 7"/>
          <p:cNvSpPr/>
          <p:nvPr/>
        </p:nvSpPr>
        <p:spPr>
          <a:xfrm>
            <a:off x="6763643" y="3826312"/>
            <a:ext cx="747236" cy="30480"/>
          </a:xfrm>
          <a:prstGeom prst="roundRect">
            <a:avLst>
              <a:gd name="adj" fmla="val 294232"/>
            </a:avLst>
          </a:prstGeom>
          <a:solidFill>
            <a:srgbClr val="194A99"/>
          </a:solidFill>
          <a:ln/>
        </p:spPr>
      </p:sp>
      <p:sp>
        <p:nvSpPr>
          <p:cNvPr id="11" name="Shape 8"/>
          <p:cNvSpPr/>
          <p:nvPr/>
        </p:nvSpPr>
        <p:spPr>
          <a:xfrm>
            <a:off x="6313706" y="3601403"/>
            <a:ext cx="480417" cy="480417"/>
          </a:xfrm>
          <a:prstGeom prst="roundRect">
            <a:avLst>
              <a:gd name="adj" fmla="val 18668"/>
            </a:avLst>
          </a:prstGeom>
          <a:solidFill>
            <a:srgbClr val="003180"/>
          </a:solidFill>
          <a:ln w="7620">
            <a:solidFill>
              <a:srgbClr val="194A99"/>
            </a:solidFill>
            <a:prstDash val="solid"/>
          </a:ln>
        </p:spPr>
      </p:sp>
      <p:sp>
        <p:nvSpPr>
          <p:cNvPr id="12" name="Text 9"/>
          <p:cNvSpPr/>
          <p:nvPr/>
        </p:nvSpPr>
        <p:spPr>
          <a:xfrm>
            <a:off x="6458129" y="3681413"/>
            <a:ext cx="191572" cy="320278"/>
          </a:xfrm>
          <a:prstGeom prst="rect">
            <a:avLst/>
          </a:prstGeom>
          <a:noFill/>
          <a:ln/>
        </p:spPr>
        <p:txBody>
          <a:bodyPr wrap="none" lIns="0" tIns="0" rIns="0" bIns="0" rtlCol="0" anchor="t"/>
          <a:lstStyle/>
          <a:p>
            <a:pPr algn="ctr" indent="0" marL="0">
              <a:lnSpc>
                <a:spcPts val="2500"/>
              </a:lnSpc>
              <a:buNone/>
            </a:pPr>
            <a:r>
              <a:rPr lang="en-US" sz="2500" dirty="0">
                <a:solidFill>
                  <a:srgbClr val="E2E6E9"/>
                </a:solidFill>
                <a:latin typeface="Merriweather" pitchFamily="34" charset="0"/>
                <a:ea typeface="Merriweather" pitchFamily="34" charset="-122"/>
                <a:cs typeface="Merriweather" pitchFamily="34" charset="-120"/>
              </a:rPr>
              <a:t>2</a:t>
            </a:r>
            <a:endParaRPr lang="en-US" sz="2500" dirty="0"/>
          </a:p>
        </p:txBody>
      </p:sp>
      <p:sp>
        <p:nvSpPr>
          <p:cNvPr id="13" name="Text 10"/>
          <p:cNvSpPr/>
          <p:nvPr/>
        </p:nvSpPr>
        <p:spPr>
          <a:xfrm>
            <a:off x="7728228" y="3574733"/>
            <a:ext cx="2669024" cy="333613"/>
          </a:xfrm>
          <a:prstGeom prst="rect">
            <a:avLst/>
          </a:prstGeom>
          <a:noFill/>
          <a:ln/>
        </p:spPr>
        <p:txBody>
          <a:bodyPr wrap="none" lIns="0" tIns="0" rIns="0" bIns="0" rtlCol="0" anchor="t"/>
          <a:lstStyle/>
          <a:p>
            <a:pPr algn="l" indent="0" marL="0">
              <a:lnSpc>
                <a:spcPts val="2600"/>
              </a:lnSpc>
              <a:buNone/>
            </a:pPr>
            <a:r>
              <a:rPr lang="en-US" sz="2100" dirty="0">
                <a:solidFill>
                  <a:srgbClr val="E2E6E9"/>
                </a:solidFill>
                <a:latin typeface="Merriweather" pitchFamily="34" charset="0"/>
                <a:ea typeface="Merriweather" pitchFamily="34" charset="-122"/>
                <a:cs typeface="Merriweather" pitchFamily="34" charset="-120"/>
              </a:rPr>
              <a:t>Revert to Version</a:t>
            </a:r>
            <a:endParaRPr lang="en-US" sz="2100" dirty="0"/>
          </a:p>
        </p:txBody>
      </p:sp>
      <p:sp>
        <p:nvSpPr>
          <p:cNvPr id="14" name="Text 11"/>
          <p:cNvSpPr/>
          <p:nvPr/>
        </p:nvSpPr>
        <p:spPr>
          <a:xfrm>
            <a:off x="7728228" y="4036457"/>
            <a:ext cx="6154936" cy="341471"/>
          </a:xfrm>
          <a:prstGeom prst="rect">
            <a:avLst/>
          </a:prstGeom>
          <a:noFill/>
          <a:ln/>
        </p:spPr>
        <p:txBody>
          <a:bodyPr wrap="none" lIns="0" tIns="0" rIns="0" bIns="0" rtlCol="0" anchor="t"/>
          <a:lstStyle/>
          <a:p>
            <a:pPr algn="l" indent="0" marL="0">
              <a:lnSpc>
                <a:spcPts val="2650"/>
              </a:lnSpc>
              <a:buNone/>
            </a:pPr>
            <a:r>
              <a:rPr lang="en-US" sz="1650" dirty="0">
                <a:solidFill>
                  <a:srgbClr val="E2E6E9"/>
                </a:solidFill>
                <a:latin typeface="Merriweather" pitchFamily="34" charset="0"/>
                <a:ea typeface="Merriweather" pitchFamily="34" charset="-122"/>
                <a:cs typeface="Merriweather" pitchFamily="34" charset="-120"/>
              </a:rPr>
              <a:t>Allows users to revert a document to a previous version.</a:t>
            </a:r>
            <a:endParaRPr lang="en-US" sz="1650" dirty="0"/>
          </a:p>
        </p:txBody>
      </p:sp>
      <p:sp>
        <p:nvSpPr>
          <p:cNvPr id="15" name="Shape 12"/>
          <p:cNvSpPr/>
          <p:nvPr/>
        </p:nvSpPr>
        <p:spPr>
          <a:xfrm>
            <a:off x="6763643" y="5269944"/>
            <a:ext cx="747236" cy="30480"/>
          </a:xfrm>
          <a:prstGeom prst="roundRect">
            <a:avLst>
              <a:gd name="adj" fmla="val 294232"/>
            </a:avLst>
          </a:prstGeom>
          <a:solidFill>
            <a:srgbClr val="194A99"/>
          </a:solidFill>
          <a:ln/>
        </p:spPr>
      </p:sp>
      <p:sp>
        <p:nvSpPr>
          <p:cNvPr id="16" name="Shape 13"/>
          <p:cNvSpPr/>
          <p:nvPr/>
        </p:nvSpPr>
        <p:spPr>
          <a:xfrm>
            <a:off x="6313706" y="5045035"/>
            <a:ext cx="480417" cy="480417"/>
          </a:xfrm>
          <a:prstGeom prst="roundRect">
            <a:avLst>
              <a:gd name="adj" fmla="val 18668"/>
            </a:avLst>
          </a:prstGeom>
          <a:solidFill>
            <a:srgbClr val="003180"/>
          </a:solidFill>
          <a:ln w="7620">
            <a:solidFill>
              <a:srgbClr val="194A99"/>
            </a:solidFill>
            <a:prstDash val="solid"/>
          </a:ln>
        </p:spPr>
      </p:sp>
      <p:sp>
        <p:nvSpPr>
          <p:cNvPr id="17" name="Text 14"/>
          <p:cNvSpPr/>
          <p:nvPr/>
        </p:nvSpPr>
        <p:spPr>
          <a:xfrm>
            <a:off x="6464201" y="5125045"/>
            <a:ext cx="179308" cy="320278"/>
          </a:xfrm>
          <a:prstGeom prst="rect">
            <a:avLst/>
          </a:prstGeom>
          <a:noFill/>
          <a:ln/>
        </p:spPr>
        <p:txBody>
          <a:bodyPr wrap="none" lIns="0" tIns="0" rIns="0" bIns="0" rtlCol="0" anchor="t"/>
          <a:lstStyle/>
          <a:p>
            <a:pPr algn="ctr" indent="0" marL="0">
              <a:lnSpc>
                <a:spcPts val="2500"/>
              </a:lnSpc>
              <a:buNone/>
            </a:pPr>
            <a:r>
              <a:rPr lang="en-US" sz="2500" dirty="0">
                <a:solidFill>
                  <a:srgbClr val="E2E6E9"/>
                </a:solidFill>
                <a:latin typeface="Merriweather" pitchFamily="34" charset="0"/>
                <a:ea typeface="Merriweather" pitchFamily="34" charset="-122"/>
                <a:cs typeface="Merriweather" pitchFamily="34" charset="-120"/>
              </a:rPr>
              <a:t>3</a:t>
            </a:r>
            <a:endParaRPr lang="en-US" sz="2500" dirty="0"/>
          </a:p>
        </p:txBody>
      </p:sp>
      <p:sp>
        <p:nvSpPr>
          <p:cNvPr id="18" name="Text 15"/>
          <p:cNvSpPr/>
          <p:nvPr/>
        </p:nvSpPr>
        <p:spPr>
          <a:xfrm>
            <a:off x="7728228" y="5018365"/>
            <a:ext cx="2669024" cy="333613"/>
          </a:xfrm>
          <a:prstGeom prst="rect">
            <a:avLst/>
          </a:prstGeom>
          <a:noFill/>
          <a:ln/>
        </p:spPr>
        <p:txBody>
          <a:bodyPr wrap="none" lIns="0" tIns="0" rIns="0" bIns="0" rtlCol="0" anchor="t"/>
          <a:lstStyle/>
          <a:p>
            <a:pPr algn="l" indent="0" marL="0">
              <a:lnSpc>
                <a:spcPts val="2600"/>
              </a:lnSpc>
              <a:buNone/>
            </a:pPr>
            <a:r>
              <a:rPr lang="en-US" sz="2100" dirty="0">
                <a:solidFill>
                  <a:srgbClr val="E2E6E9"/>
                </a:solidFill>
                <a:latin typeface="Merriweather" pitchFamily="34" charset="0"/>
                <a:ea typeface="Merriweather" pitchFamily="34" charset="-122"/>
                <a:cs typeface="Merriweather" pitchFamily="34" charset="-120"/>
              </a:rPr>
              <a:t>Track Contributions</a:t>
            </a:r>
            <a:endParaRPr lang="en-US" sz="2100" dirty="0"/>
          </a:p>
        </p:txBody>
      </p:sp>
      <p:sp>
        <p:nvSpPr>
          <p:cNvPr id="19" name="Text 16"/>
          <p:cNvSpPr/>
          <p:nvPr/>
        </p:nvSpPr>
        <p:spPr>
          <a:xfrm>
            <a:off x="7728228" y="5480090"/>
            <a:ext cx="6154936" cy="341471"/>
          </a:xfrm>
          <a:prstGeom prst="rect">
            <a:avLst/>
          </a:prstGeom>
          <a:noFill/>
          <a:ln/>
        </p:spPr>
        <p:txBody>
          <a:bodyPr wrap="none" lIns="0" tIns="0" rIns="0" bIns="0" rtlCol="0" anchor="t"/>
          <a:lstStyle/>
          <a:p>
            <a:pPr algn="l" indent="0" marL="0">
              <a:lnSpc>
                <a:spcPts val="2650"/>
              </a:lnSpc>
              <a:buNone/>
            </a:pPr>
            <a:r>
              <a:rPr lang="en-US" sz="1650" dirty="0">
                <a:solidFill>
                  <a:srgbClr val="E2E6E9"/>
                </a:solidFill>
                <a:latin typeface="Merriweather" pitchFamily="34" charset="0"/>
                <a:ea typeface="Merriweather" pitchFamily="34" charset="-122"/>
                <a:cs typeface="Merriweather" pitchFamily="34" charset="-120"/>
              </a:rPr>
              <a:t>Logs contributions made by each user for accountability.</a:t>
            </a:r>
            <a:endParaRPr lang="en-US" sz="1650" dirty="0"/>
          </a:p>
        </p:txBody>
      </p:sp>
      <p:sp>
        <p:nvSpPr>
          <p:cNvPr id="20" name="Text 17"/>
          <p:cNvSpPr/>
          <p:nvPr/>
        </p:nvSpPr>
        <p:spPr>
          <a:xfrm>
            <a:off x="6233636" y="6275189"/>
            <a:ext cx="7649528" cy="1365885"/>
          </a:xfrm>
          <a:prstGeom prst="rect">
            <a:avLst/>
          </a:prstGeom>
          <a:noFill/>
          <a:ln/>
        </p:spPr>
        <p:txBody>
          <a:bodyPr wrap="square" lIns="0" tIns="0" rIns="0" bIns="0" rtlCol="0" anchor="t"/>
          <a:lstStyle/>
          <a:p>
            <a:pPr indent="0" marL="0">
              <a:lnSpc>
                <a:spcPts val="2650"/>
              </a:lnSpc>
              <a:buNone/>
            </a:pPr>
            <a:r>
              <a:rPr lang="en-US" sz="1650" dirty="0">
                <a:solidFill>
                  <a:srgbClr val="E2E6E9"/>
                </a:solidFill>
                <a:latin typeface="Merriweather" pitchFamily="34" charset="0"/>
                <a:ea typeface="Merriweather" pitchFamily="34" charset="-122"/>
                <a:cs typeface="Merriweather" pitchFamily="34" charset="-120"/>
              </a:rPr>
              <a:t>The Version Control Service uses MySQL or PostgreSQL to manage version history and contributions. API endpoints include POST /versions/{docId}/save, GET /versions/{docId}, and POST /versions/{docId}/revert.</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69938" y="538043"/>
            <a:ext cx="6566416" cy="610314"/>
          </a:xfrm>
          <a:prstGeom prst="rect">
            <a:avLst/>
          </a:prstGeom>
          <a:noFill/>
          <a:ln/>
        </p:spPr>
        <p:txBody>
          <a:bodyPr wrap="none" lIns="0" tIns="0" rIns="0" bIns="0" rtlCol="0" anchor="t"/>
          <a:lstStyle/>
          <a:p>
            <a:pPr indent="0" marL="0">
              <a:lnSpc>
                <a:spcPts val="4800"/>
              </a:lnSpc>
              <a:buNone/>
            </a:pPr>
            <a:r>
              <a:rPr lang="en-US" sz="3800" dirty="0">
                <a:solidFill>
                  <a:srgbClr val="F5F0F0"/>
                </a:solidFill>
                <a:latin typeface="Merriweather" pitchFamily="34" charset="0"/>
                <a:ea typeface="Merriweather" pitchFamily="34" charset="-122"/>
                <a:cs typeface="Merriweather" pitchFamily="34" charset="-120"/>
              </a:rPr>
              <a:t>API Gateway and Data Flow</a:t>
            </a:r>
            <a:endParaRPr lang="en-US" sz="3800" dirty="0"/>
          </a:p>
        </p:txBody>
      </p:sp>
      <p:pic>
        <p:nvPicPr>
          <p:cNvPr id="4" name="Image 1" descr="preencoded.png">    </p:cNvPr>
          <p:cNvPicPr>
            <a:picLocks noChangeAspect="1"/>
          </p:cNvPicPr>
          <p:nvPr/>
        </p:nvPicPr>
        <p:blipFill>
          <a:blip r:embed="rId2"/>
          <a:stretch>
            <a:fillRect/>
          </a:stretch>
        </p:blipFill>
        <p:spPr>
          <a:xfrm>
            <a:off x="6169938" y="1441252"/>
            <a:ext cx="976551" cy="1562576"/>
          </a:xfrm>
          <a:prstGeom prst="rect">
            <a:avLst/>
          </a:prstGeom>
        </p:spPr>
      </p:pic>
      <p:sp>
        <p:nvSpPr>
          <p:cNvPr id="5" name="Text 1"/>
          <p:cNvSpPr/>
          <p:nvPr/>
        </p:nvSpPr>
        <p:spPr>
          <a:xfrm>
            <a:off x="7439382" y="1636514"/>
            <a:ext cx="2441615" cy="305157"/>
          </a:xfrm>
          <a:prstGeom prst="rect">
            <a:avLst/>
          </a:prstGeom>
          <a:noFill/>
          <a:ln/>
        </p:spPr>
        <p:txBody>
          <a:bodyPr wrap="none" lIns="0" tIns="0" rIns="0" bIns="0" rtlCol="0" anchor="t"/>
          <a:lstStyle/>
          <a:p>
            <a:pPr algn="l" indent="0" marL="0">
              <a:lnSpc>
                <a:spcPts val="2400"/>
              </a:lnSpc>
              <a:buNone/>
            </a:pPr>
            <a:r>
              <a:rPr lang="en-US" sz="1900" dirty="0">
                <a:solidFill>
                  <a:srgbClr val="E2E6E9"/>
                </a:solidFill>
                <a:latin typeface="Merriweather" pitchFamily="34" charset="0"/>
                <a:ea typeface="Merriweather" pitchFamily="34" charset="-122"/>
                <a:cs typeface="Merriweather" pitchFamily="34" charset="-120"/>
              </a:rPr>
              <a:t>API Gateway</a:t>
            </a:r>
            <a:endParaRPr lang="en-US" sz="1900" dirty="0"/>
          </a:p>
        </p:txBody>
      </p:sp>
      <p:sp>
        <p:nvSpPr>
          <p:cNvPr id="6" name="Text 2"/>
          <p:cNvSpPr/>
          <p:nvPr/>
        </p:nvSpPr>
        <p:spPr>
          <a:xfrm>
            <a:off x="7439382" y="2058829"/>
            <a:ext cx="6507480" cy="625078"/>
          </a:xfrm>
          <a:prstGeom prst="rect">
            <a:avLst/>
          </a:prstGeom>
          <a:noFill/>
          <a:ln/>
        </p:spPr>
        <p:txBody>
          <a:bodyPr wrap="square" lIns="0" tIns="0" rIns="0" bIns="0" rtlCol="0" anchor="t"/>
          <a:lstStyle/>
          <a:p>
            <a:pPr algn="l" indent="0" marL="0">
              <a:lnSpc>
                <a:spcPts val="2450"/>
              </a:lnSpc>
              <a:buNone/>
            </a:pPr>
            <a:r>
              <a:rPr lang="en-US" sz="1500" dirty="0">
                <a:solidFill>
                  <a:srgbClr val="E2E6E9"/>
                </a:solidFill>
                <a:latin typeface="Merriweather" pitchFamily="34" charset="0"/>
                <a:ea typeface="Merriweather" pitchFamily="34" charset="-122"/>
                <a:cs typeface="Merriweather" pitchFamily="34" charset="-120"/>
              </a:rPr>
              <a:t>Spring Cloud Gateway sets up routing rules to forward requests to appropriate microservices.</a:t>
            </a:r>
            <a:endParaRPr lang="en-US" sz="1500" dirty="0"/>
          </a:p>
        </p:txBody>
      </p:sp>
      <p:pic>
        <p:nvPicPr>
          <p:cNvPr id="7" name="Image 2" descr="preencoded.png">    </p:cNvPr>
          <p:cNvPicPr>
            <a:picLocks noChangeAspect="1"/>
          </p:cNvPicPr>
          <p:nvPr/>
        </p:nvPicPr>
        <p:blipFill>
          <a:blip r:embed="rId3"/>
          <a:stretch>
            <a:fillRect/>
          </a:stretch>
        </p:blipFill>
        <p:spPr>
          <a:xfrm>
            <a:off x="6169938" y="3003828"/>
            <a:ext cx="976551" cy="1562576"/>
          </a:xfrm>
          <a:prstGeom prst="rect">
            <a:avLst/>
          </a:prstGeom>
        </p:spPr>
      </p:pic>
      <p:sp>
        <p:nvSpPr>
          <p:cNvPr id="8" name="Text 3"/>
          <p:cNvSpPr/>
          <p:nvPr/>
        </p:nvSpPr>
        <p:spPr>
          <a:xfrm>
            <a:off x="7439382" y="3199090"/>
            <a:ext cx="2441615" cy="305157"/>
          </a:xfrm>
          <a:prstGeom prst="rect">
            <a:avLst/>
          </a:prstGeom>
          <a:noFill/>
          <a:ln/>
        </p:spPr>
        <p:txBody>
          <a:bodyPr wrap="none" lIns="0" tIns="0" rIns="0" bIns="0" rtlCol="0" anchor="t"/>
          <a:lstStyle/>
          <a:p>
            <a:pPr algn="l" indent="0" marL="0">
              <a:lnSpc>
                <a:spcPts val="2400"/>
              </a:lnSpc>
              <a:buNone/>
            </a:pPr>
            <a:r>
              <a:rPr lang="en-US" sz="1900" dirty="0">
                <a:solidFill>
                  <a:srgbClr val="E2E6E9"/>
                </a:solidFill>
                <a:latin typeface="Merriweather" pitchFamily="34" charset="0"/>
                <a:ea typeface="Merriweather" pitchFamily="34" charset="-122"/>
                <a:cs typeface="Merriweather" pitchFamily="34" charset="-120"/>
              </a:rPr>
              <a:t>Authentication</a:t>
            </a:r>
            <a:endParaRPr lang="en-US" sz="1900" dirty="0"/>
          </a:p>
        </p:txBody>
      </p:sp>
      <p:sp>
        <p:nvSpPr>
          <p:cNvPr id="9" name="Text 4"/>
          <p:cNvSpPr/>
          <p:nvPr/>
        </p:nvSpPr>
        <p:spPr>
          <a:xfrm>
            <a:off x="7439382" y="3621405"/>
            <a:ext cx="6507480" cy="625078"/>
          </a:xfrm>
          <a:prstGeom prst="rect">
            <a:avLst/>
          </a:prstGeom>
          <a:noFill/>
          <a:ln/>
        </p:spPr>
        <p:txBody>
          <a:bodyPr wrap="square" lIns="0" tIns="0" rIns="0" bIns="0" rtlCol="0" anchor="t"/>
          <a:lstStyle/>
          <a:p>
            <a:pPr algn="l" indent="0" marL="0">
              <a:lnSpc>
                <a:spcPts val="2450"/>
              </a:lnSpc>
              <a:buNone/>
            </a:pPr>
            <a:r>
              <a:rPr lang="en-US" sz="1500" dirty="0">
                <a:solidFill>
                  <a:srgbClr val="E2E6E9"/>
                </a:solidFill>
                <a:latin typeface="Merriweather" pitchFamily="34" charset="0"/>
                <a:ea typeface="Merriweather" pitchFamily="34" charset="-122"/>
                <a:cs typeface="Merriweather" pitchFamily="34" charset="-120"/>
              </a:rPr>
              <a:t>User logs in through User Management service and receives a JWT token.</a:t>
            </a:r>
            <a:endParaRPr lang="en-US" sz="1500" dirty="0"/>
          </a:p>
        </p:txBody>
      </p:sp>
      <p:pic>
        <p:nvPicPr>
          <p:cNvPr id="10" name="Image 3" descr="preencoded.png">    </p:cNvPr>
          <p:cNvPicPr>
            <a:picLocks noChangeAspect="1"/>
          </p:cNvPicPr>
          <p:nvPr/>
        </p:nvPicPr>
        <p:blipFill>
          <a:blip r:embed="rId4"/>
          <a:stretch>
            <a:fillRect/>
          </a:stretch>
        </p:blipFill>
        <p:spPr>
          <a:xfrm>
            <a:off x="6169938" y="4566404"/>
            <a:ext cx="976551" cy="1562576"/>
          </a:xfrm>
          <a:prstGeom prst="rect">
            <a:avLst/>
          </a:prstGeom>
        </p:spPr>
      </p:pic>
      <p:sp>
        <p:nvSpPr>
          <p:cNvPr id="11" name="Text 5"/>
          <p:cNvSpPr/>
          <p:nvPr/>
        </p:nvSpPr>
        <p:spPr>
          <a:xfrm>
            <a:off x="7439382" y="4761667"/>
            <a:ext cx="2441615" cy="305157"/>
          </a:xfrm>
          <a:prstGeom prst="rect">
            <a:avLst/>
          </a:prstGeom>
          <a:noFill/>
          <a:ln/>
        </p:spPr>
        <p:txBody>
          <a:bodyPr wrap="none" lIns="0" tIns="0" rIns="0" bIns="0" rtlCol="0" anchor="t"/>
          <a:lstStyle/>
          <a:p>
            <a:pPr algn="l" indent="0" marL="0">
              <a:lnSpc>
                <a:spcPts val="2400"/>
              </a:lnSpc>
              <a:buNone/>
            </a:pPr>
            <a:r>
              <a:rPr lang="en-US" sz="1900" dirty="0">
                <a:solidFill>
                  <a:srgbClr val="E2E6E9"/>
                </a:solidFill>
                <a:latin typeface="Merriweather" pitchFamily="34" charset="0"/>
                <a:ea typeface="Merriweather" pitchFamily="34" charset="-122"/>
                <a:cs typeface="Merriweather" pitchFamily="34" charset="-120"/>
              </a:rPr>
              <a:t>Authorization</a:t>
            </a:r>
            <a:endParaRPr lang="en-US" sz="1900" dirty="0"/>
          </a:p>
        </p:txBody>
      </p:sp>
      <p:sp>
        <p:nvSpPr>
          <p:cNvPr id="12" name="Text 6"/>
          <p:cNvSpPr/>
          <p:nvPr/>
        </p:nvSpPr>
        <p:spPr>
          <a:xfrm>
            <a:off x="7439382" y="5183981"/>
            <a:ext cx="6507480" cy="625078"/>
          </a:xfrm>
          <a:prstGeom prst="rect">
            <a:avLst/>
          </a:prstGeom>
          <a:noFill/>
          <a:ln/>
        </p:spPr>
        <p:txBody>
          <a:bodyPr wrap="square" lIns="0" tIns="0" rIns="0" bIns="0" rtlCol="0" anchor="t"/>
          <a:lstStyle/>
          <a:p>
            <a:pPr algn="l" indent="0" marL="0">
              <a:lnSpc>
                <a:spcPts val="2450"/>
              </a:lnSpc>
              <a:buNone/>
            </a:pPr>
            <a:r>
              <a:rPr lang="en-US" sz="1500" dirty="0">
                <a:solidFill>
                  <a:srgbClr val="E2E6E9"/>
                </a:solidFill>
                <a:latin typeface="Merriweather" pitchFamily="34" charset="0"/>
                <a:ea typeface="Merriweather" pitchFamily="34" charset="-122"/>
                <a:cs typeface="Merriweather" pitchFamily="34" charset="-120"/>
              </a:rPr>
              <a:t>JWT token is attached to requests to ensure only authenticated users can access or modify documents.</a:t>
            </a:r>
            <a:endParaRPr lang="en-US" sz="1500" dirty="0"/>
          </a:p>
        </p:txBody>
      </p:sp>
      <p:pic>
        <p:nvPicPr>
          <p:cNvPr id="13" name="Image 4" descr="preencoded.png">    </p:cNvPr>
          <p:cNvPicPr>
            <a:picLocks noChangeAspect="1"/>
          </p:cNvPicPr>
          <p:nvPr/>
        </p:nvPicPr>
        <p:blipFill>
          <a:blip r:embed="rId5"/>
          <a:stretch>
            <a:fillRect/>
          </a:stretch>
        </p:blipFill>
        <p:spPr>
          <a:xfrm>
            <a:off x="6169938" y="6128980"/>
            <a:ext cx="976551" cy="1562576"/>
          </a:xfrm>
          <a:prstGeom prst="rect">
            <a:avLst/>
          </a:prstGeom>
        </p:spPr>
      </p:pic>
      <p:sp>
        <p:nvSpPr>
          <p:cNvPr id="14" name="Text 7"/>
          <p:cNvSpPr/>
          <p:nvPr/>
        </p:nvSpPr>
        <p:spPr>
          <a:xfrm>
            <a:off x="7439382" y="6324243"/>
            <a:ext cx="2441615" cy="305157"/>
          </a:xfrm>
          <a:prstGeom prst="rect">
            <a:avLst/>
          </a:prstGeom>
          <a:noFill/>
          <a:ln/>
        </p:spPr>
        <p:txBody>
          <a:bodyPr wrap="none" lIns="0" tIns="0" rIns="0" bIns="0" rtlCol="0" anchor="t"/>
          <a:lstStyle/>
          <a:p>
            <a:pPr algn="l" indent="0" marL="0">
              <a:lnSpc>
                <a:spcPts val="2400"/>
              </a:lnSpc>
              <a:buNone/>
            </a:pPr>
            <a:r>
              <a:rPr lang="en-US" sz="1900" dirty="0">
                <a:solidFill>
                  <a:srgbClr val="E2E6E9"/>
                </a:solidFill>
                <a:latin typeface="Merriweather" pitchFamily="34" charset="0"/>
                <a:ea typeface="Merriweather" pitchFamily="34" charset="-122"/>
                <a:cs typeface="Merriweather" pitchFamily="34" charset="-120"/>
              </a:rPr>
              <a:t>Real-time Editing</a:t>
            </a:r>
            <a:endParaRPr lang="en-US" sz="1900" dirty="0"/>
          </a:p>
        </p:txBody>
      </p:sp>
      <p:sp>
        <p:nvSpPr>
          <p:cNvPr id="15" name="Text 8"/>
          <p:cNvSpPr/>
          <p:nvPr/>
        </p:nvSpPr>
        <p:spPr>
          <a:xfrm>
            <a:off x="7439382" y="6746558"/>
            <a:ext cx="6507480" cy="625078"/>
          </a:xfrm>
          <a:prstGeom prst="rect">
            <a:avLst/>
          </a:prstGeom>
          <a:noFill/>
          <a:ln/>
        </p:spPr>
        <p:txBody>
          <a:bodyPr wrap="square" lIns="0" tIns="0" rIns="0" bIns="0" rtlCol="0" anchor="t"/>
          <a:lstStyle/>
          <a:p>
            <a:pPr algn="l" indent="0" marL="0">
              <a:lnSpc>
                <a:spcPts val="2450"/>
              </a:lnSpc>
              <a:buNone/>
            </a:pPr>
            <a:r>
              <a:rPr lang="en-US" sz="1500" dirty="0">
                <a:solidFill>
                  <a:srgbClr val="E2E6E9"/>
                </a:solidFill>
                <a:latin typeface="Merriweather" pitchFamily="34" charset="0"/>
                <a:ea typeface="Merriweather" pitchFamily="34" charset="-122"/>
                <a:cs typeface="Merriweather" pitchFamily="34" charset="-120"/>
              </a:rPr>
              <a:t>WebSocket provides real-time collaborative editing, broadcasting changes to all users viewing the document.</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113836"/>
          </a:xfrm>
          <a:prstGeom prst="rect">
            <a:avLst/>
          </a:prstGeom>
        </p:spPr>
      </p:pic>
      <p:sp>
        <p:nvSpPr>
          <p:cNvPr id="3" name="Text 0"/>
          <p:cNvSpPr/>
          <p:nvPr/>
        </p:nvSpPr>
        <p:spPr>
          <a:xfrm>
            <a:off x="591860" y="2578894"/>
            <a:ext cx="4649867" cy="528399"/>
          </a:xfrm>
          <a:prstGeom prst="rect">
            <a:avLst/>
          </a:prstGeom>
          <a:noFill/>
          <a:ln/>
        </p:spPr>
        <p:txBody>
          <a:bodyPr wrap="none" lIns="0" tIns="0" rIns="0" bIns="0" rtlCol="0" anchor="t"/>
          <a:lstStyle/>
          <a:p>
            <a:pPr indent="0" marL="0">
              <a:lnSpc>
                <a:spcPts val="4150"/>
              </a:lnSpc>
              <a:buNone/>
            </a:pPr>
            <a:r>
              <a:rPr lang="en-US" sz="3300" dirty="0">
                <a:solidFill>
                  <a:srgbClr val="F5F0F0"/>
                </a:solidFill>
                <a:latin typeface="Merriweather" pitchFamily="34" charset="0"/>
                <a:ea typeface="Merriweather" pitchFamily="34" charset="-122"/>
                <a:cs typeface="Merriweather" pitchFamily="34" charset="-120"/>
              </a:rPr>
              <a:t>Implementation Steps</a:t>
            </a:r>
            <a:endParaRPr lang="en-US" sz="3300" dirty="0"/>
          </a:p>
        </p:txBody>
      </p:sp>
      <p:sp>
        <p:nvSpPr>
          <p:cNvPr id="4" name="Shape 1"/>
          <p:cNvSpPr/>
          <p:nvPr/>
        </p:nvSpPr>
        <p:spPr>
          <a:xfrm>
            <a:off x="834033" y="3360896"/>
            <a:ext cx="22860" cy="4403884"/>
          </a:xfrm>
          <a:prstGeom prst="roundRect">
            <a:avLst>
              <a:gd name="adj" fmla="val 310710"/>
            </a:avLst>
          </a:prstGeom>
          <a:solidFill>
            <a:srgbClr val="194A99"/>
          </a:solidFill>
          <a:ln/>
        </p:spPr>
      </p:sp>
      <p:sp>
        <p:nvSpPr>
          <p:cNvPr id="5" name="Shape 2"/>
          <p:cNvSpPr/>
          <p:nvPr/>
        </p:nvSpPr>
        <p:spPr>
          <a:xfrm>
            <a:off x="1012805" y="3729752"/>
            <a:ext cx="591860" cy="22860"/>
          </a:xfrm>
          <a:prstGeom prst="roundRect">
            <a:avLst>
              <a:gd name="adj" fmla="val 310710"/>
            </a:avLst>
          </a:prstGeom>
          <a:solidFill>
            <a:srgbClr val="194A99"/>
          </a:solidFill>
          <a:ln/>
        </p:spPr>
      </p:sp>
      <p:sp>
        <p:nvSpPr>
          <p:cNvPr id="6" name="Shape 3"/>
          <p:cNvSpPr/>
          <p:nvPr/>
        </p:nvSpPr>
        <p:spPr>
          <a:xfrm>
            <a:off x="655260" y="3551039"/>
            <a:ext cx="380405" cy="380405"/>
          </a:xfrm>
          <a:prstGeom prst="roundRect">
            <a:avLst>
              <a:gd name="adj" fmla="val 18672"/>
            </a:avLst>
          </a:prstGeom>
          <a:solidFill>
            <a:srgbClr val="003180"/>
          </a:solidFill>
          <a:ln w="7620">
            <a:solidFill>
              <a:srgbClr val="194A99"/>
            </a:solidFill>
            <a:prstDash val="solid"/>
          </a:ln>
        </p:spPr>
      </p:sp>
      <p:sp>
        <p:nvSpPr>
          <p:cNvPr id="7" name="Text 4"/>
          <p:cNvSpPr/>
          <p:nvPr/>
        </p:nvSpPr>
        <p:spPr>
          <a:xfrm>
            <a:off x="789563" y="3614380"/>
            <a:ext cx="111681" cy="253722"/>
          </a:xfrm>
          <a:prstGeom prst="rect">
            <a:avLst/>
          </a:prstGeom>
          <a:noFill/>
          <a:ln/>
        </p:spPr>
        <p:txBody>
          <a:bodyPr wrap="none" lIns="0" tIns="0" rIns="0" bIns="0" rtlCol="0" anchor="t"/>
          <a:lstStyle/>
          <a:p>
            <a:pPr algn="ctr" indent="0" marL="0">
              <a:lnSpc>
                <a:spcPts val="1950"/>
              </a:lnSpc>
              <a:buNone/>
            </a:pPr>
            <a:r>
              <a:rPr lang="en-US" sz="1950" dirty="0">
                <a:solidFill>
                  <a:srgbClr val="E2E6E9"/>
                </a:solidFill>
                <a:latin typeface="Merriweather" pitchFamily="34" charset="0"/>
                <a:ea typeface="Merriweather" pitchFamily="34" charset="-122"/>
                <a:cs typeface="Merriweather" pitchFamily="34" charset="-120"/>
              </a:rPr>
              <a:t>1</a:t>
            </a:r>
            <a:endParaRPr lang="en-US" sz="1950" dirty="0"/>
          </a:p>
        </p:txBody>
      </p:sp>
      <p:sp>
        <p:nvSpPr>
          <p:cNvPr id="8" name="Text 5"/>
          <p:cNvSpPr/>
          <p:nvPr/>
        </p:nvSpPr>
        <p:spPr>
          <a:xfrm>
            <a:off x="1775579" y="3529965"/>
            <a:ext cx="2413516" cy="264081"/>
          </a:xfrm>
          <a:prstGeom prst="rect">
            <a:avLst/>
          </a:prstGeom>
          <a:noFill/>
          <a:ln/>
        </p:spPr>
        <p:txBody>
          <a:bodyPr wrap="none" lIns="0" tIns="0" rIns="0" bIns="0" rtlCol="0" anchor="t"/>
          <a:lstStyle/>
          <a:p>
            <a:pPr algn="l" indent="0" marL="0">
              <a:lnSpc>
                <a:spcPts val="2050"/>
              </a:lnSpc>
              <a:buNone/>
            </a:pPr>
            <a:r>
              <a:rPr lang="en-US" sz="1650" dirty="0">
                <a:solidFill>
                  <a:srgbClr val="E2E6E9"/>
                </a:solidFill>
                <a:latin typeface="Merriweather" pitchFamily="34" charset="0"/>
                <a:ea typeface="Merriweather" pitchFamily="34" charset="-122"/>
                <a:cs typeface="Merriweather" pitchFamily="34" charset="-120"/>
              </a:rPr>
              <a:t>Setup Project Structure</a:t>
            </a:r>
            <a:endParaRPr lang="en-US" sz="1650" dirty="0"/>
          </a:p>
        </p:txBody>
      </p:sp>
      <p:sp>
        <p:nvSpPr>
          <p:cNvPr id="9" name="Text 6"/>
          <p:cNvSpPr/>
          <p:nvPr/>
        </p:nvSpPr>
        <p:spPr>
          <a:xfrm>
            <a:off x="1775579" y="3895487"/>
            <a:ext cx="12262961" cy="270510"/>
          </a:xfrm>
          <a:prstGeom prst="rect">
            <a:avLst/>
          </a:prstGeom>
          <a:noFill/>
          <a:ln/>
        </p:spPr>
        <p:txBody>
          <a:bodyPr wrap="none" lIns="0" tIns="0" rIns="0" bIns="0" rtlCol="0" anchor="t"/>
          <a:lstStyle/>
          <a:p>
            <a:pPr algn="l" indent="0" marL="0">
              <a:lnSpc>
                <a:spcPts val="2100"/>
              </a:lnSpc>
              <a:buNone/>
            </a:pPr>
            <a:r>
              <a:rPr lang="en-US" sz="1300" dirty="0">
                <a:solidFill>
                  <a:srgbClr val="E2E6E9"/>
                </a:solidFill>
                <a:latin typeface="Merriweather" pitchFamily="34" charset="0"/>
                <a:ea typeface="Merriweather" pitchFamily="34" charset="-122"/>
                <a:cs typeface="Merriweather" pitchFamily="34" charset="-120"/>
              </a:rPr>
              <a:t>Create separate Spring Boot applications for each microservice and set up Spring Cloud Gateway.</a:t>
            </a:r>
            <a:endParaRPr lang="en-US" sz="1300" dirty="0"/>
          </a:p>
        </p:txBody>
      </p:sp>
      <p:sp>
        <p:nvSpPr>
          <p:cNvPr id="10" name="Shape 7"/>
          <p:cNvSpPr/>
          <p:nvPr/>
        </p:nvSpPr>
        <p:spPr>
          <a:xfrm>
            <a:off x="1012805" y="4872990"/>
            <a:ext cx="591860" cy="22860"/>
          </a:xfrm>
          <a:prstGeom prst="roundRect">
            <a:avLst>
              <a:gd name="adj" fmla="val 310710"/>
            </a:avLst>
          </a:prstGeom>
          <a:solidFill>
            <a:srgbClr val="194A99"/>
          </a:solidFill>
          <a:ln/>
        </p:spPr>
      </p:sp>
      <p:sp>
        <p:nvSpPr>
          <p:cNvPr id="11" name="Shape 8"/>
          <p:cNvSpPr/>
          <p:nvPr/>
        </p:nvSpPr>
        <p:spPr>
          <a:xfrm>
            <a:off x="655260" y="4694277"/>
            <a:ext cx="380405" cy="380405"/>
          </a:xfrm>
          <a:prstGeom prst="roundRect">
            <a:avLst>
              <a:gd name="adj" fmla="val 18672"/>
            </a:avLst>
          </a:prstGeom>
          <a:solidFill>
            <a:srgbClr val="003180"/>
          </a:solidFill>
          <a:ln w="7620">
            <a:solidFill>
              <a:srgbClr val="194A99"/>
            </a:solidFill>
            <a:prstDash val="solid"/>
          </a:ln>
        </p:spPr>
      </p:sp>
      <p:sp>
        <p:nvSpPr>
          <p:cNvPr id="12" name="Text 9"/>
          <p:cNvSpPr/>
          <p:nvPr/>
        </p:nvSpPr>
        <p:spPr>
          <a:xfrm>
            <a:off x="769560" y="4757618"/>
            <a:ext cx="151686" cy="253722"/>
          </a:xfrm>
          <a:prstGeom prst="rect">
            <a:avLst/>
          </a:prstGeom>
          <a:noFill/>
          <a:ln/>
        </p:spPr>
        <p:txBody>
          <a:bodyPr wrap="none" lIns="0" tIns="0" rIns="0" bIns="0" rtlCol="0" anchor="t"/>
          <a:lstStyle/>
          <a:p>
            <a:pPr algn="ctr" indent="0" marL="0">
              <a:lnSpc>
                <a:spcPts val="1950"/>
              </a:lnSpc>
              <a:buNone/>
            </a:pPr>
            <a:r>
              <a:rPr lang="en-US" sz="1950" dirty="0">
                <a:solidFill>
                  <a:srgbClr val="E2E6E9"/>
                </a:solidFill>
                <a:latin typeface="Merriweather" pitchFamily="34" charset="0"/>
                <a:ea typeface="Merriweather" pitchFamily="34" charset="-122"/>
                <a:cs typeface="Merriweather" pitchFamily="34" charset="-120"/>
              </a:rPr>
              <a:t>2</a:t>
            </a:r>
            <a:endParaRPr lang="en-US" sz="1950" dirty="0"/>
          </a:p>
        </p:txBody>
      </p:sp>
      <p:sp>
        <p:nvSpPr>
          <p:cNvPr id="13" name="Text 10"/>
          <p:cNvSpPr/>
          <p:nvPr/>
        </p:nvSpPr>
        <p:spPr>
          <a:xfrm>
            <a:off x="1775579" y="4673203"/>
            <a:ext cx="2344222" cy="264081"/>
          </a:xfrm>
          <a:prstGeom prst="rect">
            <a:avLst/>
          </a:prstGeom>
          <a:noFill/>
          <a:ln/>
        </p:spPr>
        <p:txBody>
          <a:bodyPr wrap="none" lIns="0" tIns="0" rIns="0" bIns="0" rtlCol="0" anchor="t"/>
          <a:lstStyle/>
          <a:p>
            <a:pPr algn="l" indent="0" marL="0">
              <a:lnSpc>
                <a:spcPts val="2050"/>
              </a:lnSpc>
              <a:buNone/>
            </a:pPr>
            <a:r>
              <a:rPr lang="en-US" sz="1650" dirty="0">
                <a:solidFill>
                  <a:srgbClr val="E2E6E9"/>
                </a:solidFill>
                <a:latin typeface="Merriweather" pitchFamily="34" charset="0"/>
                <a:ea typeface="Merriweather" pitchFamily="34" charset="-122"/>
                <a:cs typeface="Merriweather" pitchFamily="34" charset="-120"/>
              </a:rPr>
              <a:t>Develop Microservices</a:t>
            </a:r>
            <a:endParaRPr lang="en-US" sz="1650" dirty="0"/>
          </a:p>
        </p:txBody>
      </p:sp>
      <p:sp>
        <p:nvSpPr>
          <p:cNvPr id="14" name="Text 11"/>
          <p:cNvSpPr/>
          <p:nvPr/>
        </p:nvSpPr>
        <p:spPr>
          <a:xfrm>
            <a:off x="1775579" y="5038725"/>
            <a:ext cx="12262961" cy="270510"/>
          </a:xfrm>
          <a:prstGeom prst="rect">
            <a:avLst/>
          </a:prstGeom>
          <a:noFill/>
          <a:ln/>
        </p:spPr>
        <p:txBody>
          <a:bodyPr wrap="none" lIns="0" tIns="0" rIns="0" bIns="0" rtlCol="0" anchor="t"/>
          <a:lstStyle/>
          <a:p>
            <a:pPr algn="l" indent="0" marL="0">
              <a:lnSpc>
                <a:spcPts val="2100"/>
              </a:lnSpc>
              <a:buNone/>
            </a:pPr>
            <a:r>
              <a:rPr lang="en-US" sz="1300" dirty="0">
                <a:solidFill>
                  <a:srgbClr val="E2E6E9"/>
                </a:solidFill>
                <a:latin typeface="Merriweather" pitchFamily="34" charset="0"/>
                <a:ea typeface="Merriweather" pitchFamily="34" charset="-122"/>
                <a:cs typeface="Merriweather" pitchFamily="34" charset="-120"/>
              </a:rPr>
              <a:t>Implement endpoints for each service with necessary functionalities.</a:t>
            </a:r>
            <a:endParaRPr lang="en-US" sz="1300" dirty="0"/>
          </a:p>
        </p:txBody>
      </p:sp>
      <p:sp>
        <p:nvSpPr>
          <p:cNvPr id="15" name="Shape 12"/>
          <p:cNvSpPr/>
          <p:nvPr/>
        </p:nvSpPr>
        <p:spPr>
          <a:xfrm>
            <a:off x="1012805" y="6016228"/>
            <a:ext cx="591860" cy="22860"/>
          </a:xfrm>
          <a:prstGeom prst="roundRect">
            <a:avLst>
              <a:gd name="adj" fmla="val 310710"/>
            </a:avLst>
          </a:prstGeom>
          <a:solidFill>
            <a:srgbClr val="194A99"/>
          </a:solidFill>
          <a:ln/>
        </p:spPr>
      </p:sp>
      <p:sp>
        <p:nvSpPr>
          <p:cNvPr id="16" name="Shape 13"/>
          <p:cNvSpPr/>
          <p:nvPr/>
        </p:nvSpPr>
        <p:spPr>
          <a:xfrm>
            <a:off x="655260" y="5837515"/>
            <a:ext cx="380405" cy="380405"/>
          </a:xfrm>
          <a:prstGeom prst="roundRect">
            <a:avLst>
              <a:gd name="adj" fmla="val 18672"/>
            </a:avLst>
          </a:prstGeom>
          <a:solidFill>
            <a:srgbClr val="003180"/>
          </a:solidFill>
          <a:ln w="7620">
            <a:solidFill>
              <a:srgbClr val="194A99"/>
            </a:solidFill>
            <a:prstDash val="solid"/>
          </a:ln>
        </p:spPr>
      </p:sp>
      <p:sp>
        <p:nvSpPr>
          <p:cNvPr id="17" name="Text 14"/>
          <p:cNvSpPr/>
          <p:nvPr/>
        </p:nvSpPr>
        <p:spPr>
          <a:xfrm>
            <a:off x="774442" y="5900857"/>
            <a:ext cx="142042" cy="253722"/>
          </a:xfrm>
          <a:prstGeom prst="rect">
            <a:avLst/>
          </a:prstGeom>
          <a:noFill/>
          <a:ln/>
        </p:spPr>
        <p:txBody>
          <a:bodyPr wrap="none" lIns="0" tIns="0" rIns="0" bIns="0" rtlCol="0" anchor="t"/>
          <a:lstStyle/>
          <a:p>
            <a:pPr algn="ctr" indent="0" marL="0">
              <a:lnSpc>
                <a:spcPts val="1950"/>
              </a:lnSpc>
              <a:buNone/>
            </a:pPr>
            <a:r>
              <a:rPr lang="en-US" sz="1950" dirty="0">
                <a:solidFill>
                  <a:srgbClr val="E2E6E9"/>
                </a:solidFill>
                <a:latin typeface="Merriweather" pitchFamily="34" charset="0"/>
                <a:ea typeface="Merriweather" pitchFamily="34" charset="-122"/>
                <a:cs typeface="Merriweather" pitchFamily="34" charset="-120"/>
              </a:rPr>
              <a:t>3</a:t>
            </a:r>
            <a:endParaRPr lang="en-US" sz="1950" dirty="0"/>
          </a:p>
        </p:txBody>
      </p:sp>
      <p:sp>
        <p:nvSpPr>
          <p:cNvPr id="18" name="Text 15"/>
          <p:cNvSpPr/>
          <p:nvPr/>
        </p:nvSpPr>
        <p:spPr>
          <a:xfrm>
            <a:off x="1775579" y="5816441"/>
            <a:ext cx="2396847" cy="264081"/>
          </a:xfrm>
          <a:prstGeom prst="rect">
            <a:avLst/>
          </a:prstGeom>
          <a:noFill/>
          <a:ln/>
        </p:spPr>
        <p:txBody>
          <a:bodyPr wrap="none" lIns="0" tIns="0" rIns="0" bIns="0" rtlCol="0" anchor="t"/>
          <a:lstStyle/>
          <a:p>
            <a:pPr algn="l" indent="0" marL="0">
              <a:lnSpc>
                <a:spcPts val="2050"/>
              </a:lnSpc>
              <a:buNone/>
            </a:pPr>
            <a:r>
              <a:rPr lang="en-US" sz="1650" dirty="0">
                <a:solidFill>
                  <a:srgbClr val="E2E6E9"/>
                </a:solidFill>
                <a:latin typeface="Merriweather" pitchFamily="34" charset="0"/>
                <a:ea typeface="Merriweather" pitchFamily="34" charset="-122"/>
                <a:cs typeface="Merriweather" pitchFamily="34" charset="-120"/>
              </a:rPr>
              <a:t>Configure API Gateway</a:t>
            </a:r>
            <a:endParaRPr lang="en-US" sz="1650" dirty="0"/>
          </a:p>
        </p:txBody>
      </p:sp>
      <p:sp>
        <p:nvSpPr>
          <p:cNvPr id="19" name="Text 16"/>
          <p:cNvSpPr/>
          <p:nvPr/>
        </p:nvSpPr>
        <p:spPr>
          <a:xfrm>
            <a:off x="1775579" y="6181963"/>
            <a:ext cx="12262961" cy="270510"/>
          </a:xfrm>
          <a:prstGeom prst="rect">
            <a:avLst/>
          </a:prstGeom>
          <a:noFill/>
          <a:ln/>
        </p:spPr>
        <p:txBody>
          <a:bodyPr wrap="none" lIns="0" tIns="0" rIns="0" bIns="0" rtlCol="0" anchor="t"/>
          <a:lstStyle/>
          <a:p>
            <a:pPr algn="l" indent="0" marL="0">
              <a:lnSpc>
                <a:spcPts val="2100"/>
              </a:lnSpc>
              <a:buNone/>
            </a:pPr>
            <a:r>
              <a:rPr lang="en-US" sz="1300" dirty="0">
                <a:solidFill>
                  <a:srgbClr val="E2E6E9"/>
                </a:solidFill>
                <a:latin typeface="Merriweather" pitchFamily="34" charset="0"/>
                <a:ea typeface="Merriweather" pitchFamily="34" charset="-122"/>
                <a:cs typeface="Merriweather" pitchFamily="34" charset="-120"/>
              </a:rPr>
              <a:t>Set up Spring Cloud Gateway routes to direct requests to appropriate microservices.</a:t>
            </a:r>
            <a:endParaRPr lang="en-US" sz="1300" dirty="0"/>
          </a:p>
        </p:txBody>
      </p:sp>
      <p:sp>
        <p:nvSpPr>
          <p:cNvPr id="20" name="Shape 17"/>
          <p:cNvSpPr/>
          <p:nvPr/>
        </p:nvSpPr>
        <p:spPr>
          <a:xfrm>
            <a:off x="1012805" y="7159466"/>
            <a:ext cx="591860" cy="22860"/>
          </a:xfrm>
          <a:prstGeom prst="roundRect">
            <a:avLst>
              <a:gd name="adj" fmla="val 310710"/>
            </a:avLst>
          </a:prstGeom>
          <a:solidFill>
            <a:srgbClr val="194A99"/>
          </a:solidFill>
          <a:ln/>
        </p:spPr>
      </p:sp>
      <p:sp>
        <p:nvSpPr>
          <p:cNvPr id="21" name="Shape 18"/>
          <p:cNvSpPr/>
          <p:nvPr/>
        </p:nvSpPr>
        <p:spPr>
          <a:xfrm>
            <a:off x="655260" y="6980753"/>
            <a:ext cx="380405" cy="380405"/>
          </a:xfrm>
          <a:prstGeom prst="roundRect">
            <a:avLst>
              <a:gd name="adj" fmla="val 18672"/>
            </a:avLst>
          </a:prstGeom>
          <a:solidFill>
            <a:srgbClr val="003180"/>
          </a:solidFill>
          <a:ln w="7620">
            <a:solidFill>
              <a:srgbClr val="194A99"/>
            </a:solidFill>
            <a:prstDash val="solid"/>
          </a:ln>
        </p:spPr>
      </p:sp>
      <p:sp>
        <p:nvSpPr>
          <p:cNvPr id="22" name="Text 19"/>
          <p:cNvSpPr/>
          <p:nvPr/>
        </p:nvSpPr>
        <p:spPr>
          <a:xfrm>
            <a:off x="763726" y="7044095"/>
            <a:ext cx="163354" cy="253722"/>
          </a:xfrm>
          <a:prstGeom prst="rect">
            <a:avLst/>
          </a:prstGeom>
          <a:noFill/>
          <a:ln/>
        </p:spPr>
        <p:txBody>
          <a:bodyPr wrap="none" lIns="0" tIns="0" rIns="0" bIns="0" rtlCol="0" anchor="t"/>
          <a:lstStyle/>
          <a:p>
            <a:pPr algn="ctr" indent="0" marL="0">
              <a:lnSpc>
                <a:spcPts val="1950"/>
              </a:lnSpc>
              <a:buNone/>
            </a:pPr>
            <a:r>
              <a:rPr lang="en-US" sz="1950" dirty="0">
                <a:solidFill>
                  <a:srgbClr val="E2E6E9"/>
                </a:solidFill>
                <a:latin typeface="Merriweather" pitchFamily="34" charset="0"/>
                <a:ea typeface="Merriweather" pitchFamily="34" charset="-122"/>
                <a:cs typeface="Merriweather" pitchFamily="34" charset="-120"/>
              </a:rPr>
              <a:t>4</a:t>
            </a:r>
            <a:endParaRPr lang="en-US" sz="1950" dirty="0"/>
          </a:p>
        </p:txBody>
      </p:sp>
      <p:sp>
        <p:nvSpPr>
          <p:cNvPr id="23" name="Text 20"/>
          <p:cNvSpPr/>
          <p:nvPr/>
        </p:nvSpPr>
        <p:spPr>
          <a:xfrm>
            <a:off x="1775579" y="6959679"/>
            <a:ext cx="3418403" cy="264081"/>
          </a:xfrm>
          <a:prstGeom prst="rect">
            <a:avLst/>
          </a:prstGeom>
          <a:noFill/>
          <a:ln/>
        </p:spPr>
        <p:txBody>
          <a:bodyPr wrap="none" lIns="0" tIns="0" rIns="0" bIns="0" rtlCol="0" anchor="t"/>
          <a:lstStyle/>
          <a:p>
            <a:pPr algn="l" indent="0" marL="0">
              <a:lnSpc>
                <a:spcPts val="2050"/>
              </a:lnSpc>
              <a:buNone/>
            </a:pPr>
            <a:r>
              <a:rPr lang="en-US" sz="1650" dirty="0">
                <a:solidFill>
                  <a:srgbClr val="E2E6E9"/>
                </a:solidFill>
                <a:latin typeface="Merriweather" pitchFamily="34" charset="0"/>
                <a:ea typeface="Merriweather" pitchFamily="34" charset="-122"/>
                <a:cs typeface="Merriweather" pitchFamily="34" charset="-120"/>
              </a:rPr>
              <a:t>Swagger Integration and Testing</a:t>
            </a:r>
            <a:endParaRPr lang="en-US" sz="1650" dirty="0"/>
          </a:p>
        </p:txBody>
      </p:sp>
      <p:sp>
        <p:nvSpPr>
          <p:cNvPr id="24" name="Text 21"/>
          <p:cNvSpPr/>
          <p:nvPr/>
        </p:nvSpPr>
        <p:spPr>
          <a:xfrm>
            <a:off x="1775579" y="7325201"/>
            <a:ext cx="12262961" cy="270510"/>
          </a:xfrm>
          <a:prstGeom prst="rect">
            <a:avLst/>
          </a:prstGeom>
          <a:noFill/>
          <a:ln/>
        </p:spPr>
        <p:txBody>
          <a:bodyPr wrap="none" lIns="0" tIns="0" rIns="0" bIns="0" rtlCol="0" anchor="t"/>
          <a:lstStyle/>
          <a:p>
            <a:pPr algn="l" indent="0" marL="0">
              <a:lnSpc>
                <a:spcPts val="2100"/>
              </a:lnSpc>
              <a:buNone/>
            </a:pPr>
            <a:r>
              <a:rPr lang="en-US" sz="1300" dirty="0">
                <a:solidFill>
                  <a:srgbClr val="E2E6E9"/>
                </a:solidFill>
                <a:latin typeface="Merriweather" pitchFamily="34" charset="0"/>
                <a:ea typeface="Merriweather" pitchFamily="34" charset="-122"/>
                <a:cs typeface="Merriweather" pitchFamily="34" charset="-120"/>
              </a:rPr>
              <a:t>Add Swagger for API documentation and implement JUnit tests for each operation and integration.</a:t>
            </a:r>
            <a:endParaRPr lang="en-US" sz="13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63798" y="1418868"/>
            <a:ext cx="8137446" cy="771287"/>
          </a:xfrm>
          <a:prstGeom prst="rect">
            <a:avLst/>
          </a:prstGeom>
          <a:noFill/>
          <a:ln/>
        </p:spPr>
        <p:txBody>
          <a:bodyPr wrap="none" lIns="0" tIns="0" rIns="0" bIns="0" rtlCol="0" anchor="t"/>
          <a:lstStyle/>
          <a:p>
            <a:pPr indent="0" marL="0">
              <a:lnSpc>
                <a:spcPts val="6050"/>
              </a:lnSpc>
              <a:buNone/>
            </a:pPr>
            <a:r>
              <a:rPr lang="en-US" sz="4850" dirty="0">
                <a:solidFill>
                  <a:srgbClr val="F5F0F0"/>
                </a:solidFill>
                <a:latin typeface="Merriweather" pitchFamily="34" charset="0"/>
                <a:ea typeface="Merriweather" pitchFamily="34" charset="-122"/>
                <a:cs typeface="Merriweather" pitchFamily="34" charset="-120"/>
              </a:rPr>
              <a:t>Real-Time Editing Feature</a:t>
            </a:r>
            <a:endParaRPr lang="en-US" sz="4850" dirty="0"/>
          </a:p>
        </p:txBody>
      </p:sp>
      <p:sp>
        <p:nvSpPr>
          <p:cNvPr id="3" name="Text 1"/>
          <p:cNvSpPr/>
          <p:nvPr/>
        </p:nvSpPr>
        <p:spPr>
          <a:xfrm>
            <a:off x="863798" y="2807137"/>
            <a:ext cx="3898940" cy="771049"/>
          </a:xfrm>
          <a:prstGeom prst="rect">
            <a:avLst/>
          </a:prstGeom>
          <a:noFill/>
          <a:ln/>
        </p:spPr>
        <p:txBody>
          <a:bodyPr wrap="square" lIns="0" tIns="0" rIns="0" bIns="0" rtlCol="0" anchor="t"/>
          <a:lstStyle/>
          <a:p>
            <a:pPr indent="0" marL="0">
              <a:lnSpc>
                <a:spcPts val="3000"/>
              </a:lnSpc>
              <a:buNone/>
            </a:pPr>
            <a:r>
              <a:rPr lang="en-US" sz="2400" dirty="0">
                <a:solidFill>
                  <a:srgbClr val="F5F0F0"/>
                </a:solidFill>
                <a:latin typeface="Merriweather" pitchFamily="34" charset="0"/>
                <a:ea typeface="Merriweather" pitchFamily="34" charset="-122"/>
                <a:cs typeface="Merriweather" pitchFamily="34" charset="-120"/>
              </a:rPr>
              <a:t>WebSocket Implementation</a:t>
            </a:r>
            <a:endParaRPr lang="en-US" sz="2400" dirty="0"/>
          </a:p>
        </p:txBody>
      </p:sp>
      <p:sp>
        <p:nvSpPr>
          <p:cNvPr id="4" name="Text 2"/>
          <p:cNvSpPr/>
          <p:nvPr/>
        </p:nvSpPr>
        <p:spPr>
          <a:xfrm>
            <a:off x="863798" y="3825002"/>
            <a:ext cx="3898940" cy="2763679"/>
          </a:xfrm>
          <a:prstGeom prst="rect">
            <a:avLst/>
          </a:prstGeom>
          <a:noFill/>
          <a:ln/>
        </p:spPr>
        <p:txBody>
          <a:bodyPr wrap="square" lIns="0" tIns="0" rIns="0" bIns="0" rtlCol="0" anchor="t"/>
          <a:lstStyle/>
          <a:p>
            <a:pPr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Use WebSocket in the Document Editing service to support live collaboration. This allows for real-time updates and seamless interaction between users working on the same document.</a:t>
            </a:r>
            <a:endParaRPr lang="en-US" sz="1900" dirty="0"/>
          </a:p>
        </p:txBody>
      </p:sp>
      <p:sp>
        <p:nvSpPr>
          <p:cNvPr id="5" name="Text 3"/>
          <p:cNvSpPr/>
          <p:nvPr/>
        </p:nvSpPr>
        <p:spPr>
          <a:xfrm>
            <a:off x="5372576" y="2807137"/>
            <a:ext cx="3085386" cy="385524"/>
          </a:xfrm>
          <a:prstGeom prst="rect">
            <a:avLst/>
          </a:prstGeom>
          <a:noFill/>
          <a:ln/>
        </p:spPr>
        <p:txBody>
          <a:bodyPr wrap="none" lIns="0" tIns="0" rIns="0" bIns="0" rtlCol="0" anchor="t"/>
          <a:lstStyle/>
          <a:p>
            <a:pPr indent="0" marL="0">
              <a:lnSpc>
                <a:spcPts val="3000"/>
              </a:lnSpc>
              <a:buNone/>
            </a:pPr>
            <a:r>
              <a:rPr lang="en-US" sz="2400" dirty="0">
                <a:solidFill>
                  <a:srgbClr val="F5F0F0"/>
                </a:solidFill>
                <a:latin typeface="Merriweather" pitchFamily="34" charset="0"/>
                <a:ea typeface="Merriweather" pitchFamily="34" charset="-122"/>
                <a:cs typeface="Merriweather" pitchFamily="34" charset="-120"/>
              </a:rPr>
              <a:t>Broadcast Updates</a:t>
            </a:r>
            <a:endParaRPr lang="en-US" sz="2400" dirty="0"/>
          </a:p>
        </p:txBody>
      </p:sp>
      <p:sp>
        <p:nvSpPr>
          <p:cNvPr id="6" name="Text 4"/>
          <p:cNvSpPr/>
          <p:nvPr/>
        </p:nvSpPr>
        <p:spPr>
          <a:xfrm>
            <a:off x="5372576" y="3439478"/>
            <a:ext cx="3898940" cy="2763679"/>
          </a:xfrm>
          <a:prstGeom prst="rect">
            <a:avLst/>
          </a:prstGeom>
          <a:noFill/>
          <a:ln/>
        </p:spPr>
        <p:txBody>
          <a:bodyPr wrap="square" lIns="0" tIns="0" rIns="0" bIns="0" rtlCol="0" anchor="t"/>
          <a:lstStyle/>
          <a:p>
            <a:pPr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Implement a system to broadcast updates to all users viewing the document. This ensures that changes made by one user are immediately visible to others, facilitating true real-time collaboration.</a:t>
            </a:r>
            <a:endParaRPr lang="en-US" sz="1900" dirty="0"/>
          </a:p>
        </p:txBody>
      </p:sp>
      <p:sp>
        <p:nvSpPr>
          <p:cNvPr id="7" name="Text 5"/>
          <p:cNvSpPr/>
          <p:nvPr/>
        </p:nvSpPr>
        <p:spPr>
          <a:xfrm>
            <a:off x="9881354" y="2807137"/>
            <a:ext cx="3085386" cy="385524"/>
          </a:xfrm>
          <a:prstGeom prst="rect">
            <a:avLst/>
          </a:prstGeom>
          <a:noFill/>
          <a:ln/>
        </p:spPr>
        <p:txBody>
          <a:bodyPr wrap="none" lIns="0" tIns="0" rIns="0" bIns="0" rtlCol="0" anchor="t"/>
          <a:lstStyle/>
          <a:p>
            <a:pPr indent="0" marL="0">
              <a:lnSpc>
                <a:spcPts val="3000"/>
              </a:lnSpc>
              <a:buNone/>
            </a:pPr>
            <a:r>
              <a:rPr lang="en-US" sz="2400" dirty="0">
                <a:solidFill>
                  <a:srgbClr val="F5F0F0"/>
                </a:solidFill>
                <a:latin typeface="Merriweather" pitchFamily="34" charset="0"/>
                <a:ea typeface="Merriweather" pitchFamily="34" charset="-122"/>
                <a:cs typeface="Merriweather" pitchFamily="34" charset="-120"/>
              </a:rPr>
              <a:t>Conflict Resolution</a:t>
            </a:r>
            <a:endParaRPr lang="en-US" sz="2400" dirty="0"/>
          </a:p>
        </p:txBody>
      </p:sp>
      <p:sp>
        <p:nvSpPr>
          <p:cNvPr id="8" name="Text 6"/>
          <p:cNvSpPr/>
          <p:nvPr/>
        </p:nvSpPr>
        <p:spPr>
          <a:xfrm>
            <a:off x="9881354" y="3439478"/>
            <a:ext cx="3898940" cy="2368868"/>
          </a:xfrm>
          <a:prstGeom prst="rect">
            <a:avLst/>
          </a:prstGeom>
          <a:noFill/>
          <a:ln/>
        </p:spPr>
        <p:txBody>
          <a:bodyPr wrap="square" lIns="0" tIns="0" rIns="0" bIns="0" rtlCol="0" anchor="t"/>
          <a:lstStyle/>
          <a:p>
            <a:pPr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Develop a robust conflict resolution mechanism to handle simultaneous edits from multiple users, ensuring data consistency and a smooth user experience.</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2024-11-11T02:12:52Z</dcterms:created>
  <dcterms:modified xsi:type="dcterms:W3CDTF">2024-11-11T02:12:52Z</dcterms:modified>
</cp:coreProperties>
</file>